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926D-CF96-ED41-BAF3-CAF1AF67F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926D-CF96-ED41-BAF3-CAF1AF67F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926D-CF96-ED41-BAF3-CAF1AF67F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926D-CF96-ED41-BAF3-CAF1AF67F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926D-CF96-ED41-BAF3-CAF1AF67F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926D-CF96-ED41-BAF3-CAF1AF67F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926D-CF96-ED41-BAF3-CAF1AF67F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926D-CF96-ED41-BAF3-CAF1AF67F20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926D-CF96-ED41-BAF3-CAF1AF67F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926D-CF96-ED41-BAF3-CAF1AF67F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926D-CF96-ED41-BAF3-CAF1AF67F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87A0AC5-3DE2-914A-96F2-B1AF8FE086AA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81926D-CF96-ED41-BAF3-CAF1AF67F2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6869" y="340770"/>
            <a:ext cx="6629400" cy="4677792"/>
          </a:xfrm>
        </p:spPr>
        <p:txBody>
          <a:bodyPr/>
          <a:lstStyle/>
          <a:p>
            <a:r>
              <a:rPr lang="en-US" sz="4800" dirty="0" smtClean="0"/>
              <a:t>   Argument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attempts:</a:t>
            </a:r>
          </a:p>
          <a:p>
            <a:pPr marL="742950" indent="-742950">
              <a:buClr>
                <a:schemeClr val="accent4">
                  <a:lumMod val="50000"/>
                </a:schemeClr>
              </a:buClr>
              <a:buAutoNum type="arabicParenR"/>
            </a:pPr>
            <a:r>
              <a:rPr lang="en-US" sz="3600" dirty="0" smtClean="0"/>
              <a:t>t</a:t>
            </a:r>
            <a:r>
              <a:rPr lang="en-US" sz="3600" dirty="0" smtClean="0"/>
              <a:t>o convince a reader to agree with a particular point of view, </a:t>
            </a:r>
          </a:p>
          <a:p>
            <a:pPr marL="742950" indent="-742950">
              <a:buClr>
                <a:schemeClr val="accent4">
                  <a:lumMod val="50000"/>
                </a:schemeClr>
              </a:buClr>
              <a:buAutoNum type="arabicParenR"/>
            </a:pPr>
            <a:r>
              <a:rPr lang="en-US" sz="3600" dirty="0" smtClean="0"/>
              <a:t>to make a particular decision, </a:t>
            </a:r>
          </a:p>
          <a:p>
            <a:pPr marL="742950" indent="-742950">
              <a:buClr>
                <a:schemeClr val="accent4">
                  <a:lumMod val="50000"/>
                </a:schemeClr>
              </a:buClr>
              <a:buAutoNum type="arabicParenR"/>
            </a:pPr>
            <a:r>
              <a:rPr lang="en-US" sz="3600" dirty="0" smtClean="0"/>
              <a:t>to pursue a particular course of action.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Arguments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66FF"/>
              </a:buClr>
            </a:pPr>
            <a:r>
              <a:rPr lang="en-US" dirty="0" smtClean="0"/>
              <a:t>Well chosen evidence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Specific examples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Artful control of language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Choose strategies of rhetoric, language, and style best suited to argument’s subject, purpose, and thesis.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Identifying your target audience is essential to writing an effective argument.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Persuasive Appeals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Clr>
                <a:srgbClr val="0000FF"/>
              </a:buClr>
            </a:pPr>
            <a:r>
              <a:rPr lang="en-US" sz="5760" dirty="0" smtClean="0"/>
              <a:t>Directed at readers’ emotion, subconscious, even biases or prejudices</a:t>
            </a:r>
          </a:p>
          <a:p>
            <a:pPr>
              <a:buClr>
                <a:srgbClr val="0000FF"/>
              </a:buClr>
            </a:pPr>
            <a:r>
              <a:rPr lang="en-US" sz="5760" dirty="0" smtClean="0"/>
              <a:t>Use diction, slanted language, figurative language, analogy, rhythmic patterns of speech, and tone</a:t>
            </a:r>
          </a:p>
          <a:p>
            <a:pPr>
              <a:buClr>
                <a:srgbClr val="0000FF"/>
              </a:buClr>
            </a:pPr>
            <a:r>
              <a:rPr lang="en-US" sz="5760" dirty="0" smtClean="0"/>
              <a:t>Advertisements, political and social appeals</a:t>
            </a:r>
          </a:p>
          <a:p>
            <a:pPr>
              <a:buClr>
                <a:srgbClr val="0000FF"/>
              </a:buCl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Appeals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66FF"/>
              </a:buClr>
            </a:pPr>
            <a:r>
              <a:rPr lang="en-US" dirty="0" smtClean="0"/>
              <a:t>Directed at audience’s intellectual faculties, understanding, and knowledge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Move from reasoned assertion to evidence illustrated with specific examples to conclusion with an almost mathematical system of proof and counter-proof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Scientific or philosophical articles, legal decisions, technical proposals</a:t>
            </a:r>
          </a:p>
          <a:p>
            <a:pPr>
              <a:buClr>
                <a:srgbClr val="3366FF"/>
              </a:buClr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Fallacies: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3366FF"/>
              </a:buClr>
            </a:pPr>
            <a:r>
              <a:rPr lang="en-US" dirty="0" smtClean="0"/>
              <a:t>Oversimplification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Hasty generalization</a:t>
            </a:r>
          </a:p>
          <a:p>
            <a:pPr>
              <a:buClr>
                <a:srgbClr val="3366FF"/>
              </a:buClr>
            </a:pPr>
            <a:r>
              <a:rPr lang="en-US" i="1" dirty="0" smtClean="0"/>
              <a:t>Post hoc, ergo propter hoc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Begging the question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False analogy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Either/or thinking</a:t>
            </a:r>
          </a:p>
          <a:p>
            <a:pPr>
              <a:buClr>
                <a:srgbClr val="3366FF"/>
              </a:buClr>
            </a:pPr>
            <a:r>
              <a:rPr lang="en-US" i="1" dirty="0" smtClean="0"/>
              <a:t>Non sequitur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Appeals to Pathos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66FF"/>
              </a:buClr>
            </a:pPr>
            <a:r>
              <a:rPr lang="en-US" dirty="0" smtClean="0"/>
              <a:t>Pathos is Greek for emotion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Most to do with audience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Works on the heart!!!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Artful strategic diction, certain buzzwords, slanted diction, loaded language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Appeals to Ethos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66FF"/>
              </a:buClr>
            </a:pPr>
            <a:r>
              <a:rPr lang="en-US" dirty="0" smtClean="0"/>
              <a:t>Ethos is Greek for character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Authority, credibility, morals of the speaker / writer.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Establish credibility through experience, honesty, sincerity, acknowledging counter-arguments, being reasonable</a:t>
            </a:r>
          </a:p>
          <a:p>
            <a:pPr>
              <a:buClr>
                <a:srgbClr val="3366FF"/>
              </a:buClr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Appeals to 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66FF"/>
              </a:buClr>
            </a:pPr>
            <a:r>
              <a:rPr lang="en-US" dirty="0" smtClean="0"/>
              <a:t>Logos is Greek for Logic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To what extent does the writer present an argument substantiated by facts, statistics, and specific examples?</a:t>
            </a:r>
          </a:p>
          <a:p>
            <a:pPr>
              <a:buClr>
                <a:srgbClr val="3366FF"/>
              </a:buClr>
            </a:pPr>
            <a:r>
              <a:rPr lang="en-US" dirty="0" smtClean="0"/>
              <a:t>The </a:t>
            </a:r>
            <a:r>
              <a:rPr lang="en-US" smtClean="0"/>
              <a:t>entire argument should </a:t>
            </a:r>
            <a:r>
              <a:rPr lang="en-US" dirty="0" smtClean="0"/>
              <a:t>be logical, consistent, factual, reliable, clear, and organized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spective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261</TotalTime>
  <Words>301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   Argument     </vt:lpstr>
      <vt:lpstr>Written Arguments </vt:lpstr>
      <vt:lpstr>Persuasive Appeals  </vt:lpstr>
      <vt:lpstr>Logical Appeals </vt:lpstr>
      <vt:lpstr>Logical Fallacies:</vt:lpstr>
      <vt:lpstr>Appeals to Pathos</vt:lpstr>
      <vt:lpstr>Appeals to Ethos</vt:lpstr>
      <vt:lpstr>Appeals to Logos</vt:lpstr>
    </vt:vector>
  </TitlesOfParts>
  <Company>Saugatuck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Argument     </dc:title>
  <dc:creator>SPS Staff Computer</dc:creator>
  <cp:lastModifiedBy>SPS Staff Computer</cp:lastModifiedBy>
  <cp:revision>1</cp:revision>
  <dcterms:created xsi:type="dcterms:W3CDTF">2010-11-17T16:49:38Z</dcterms:created>
  <dcterms:modified xsi:type="dcterms:W3CDTF">2010-11-17T21:10:48Z</dcterms:modified>
</cp:coreProperties>
</file>