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Layouts/slideLayout19.xml" ContentType="application/vnd.openxmlformats-officedocument.presentationml.slideLayout+xml"/>
  <Override PartName="/ppt/handoutMasters/handoutMaster1.xml" ContentType="application/vnd.openxmlformats-officedocument.presentationml.handoutMaster+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93" r:id="rId1"/>
  </p:sldMasterIdLst>
  <p:handoutMasterIdLst>
    <p:handoutMasterId r:id="rId11"/>
  </p:handout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98" autoAdjust="0"/>
    <p:restoredTop sz="94652" autoAdjust="0"/>
  </p:normalViewPr>
  <p:slideViewPr>
    <p:cSldViewPr snapToObjects="1">
      <p:cViewPr varScale="1">
        <p:scale>
          <a:sx n="103" d="100"/>
          <a:sy n="103" d="100"/>
        </p:scale>
        <p:origin x="-496" y="-112"/>
      </p:cViewPr>
      <p:guideLst>
        <p:guide orient="horz" pos="2160"/>
        <p:guide pos="2880"/>
      </p:guideLst>
    </p:cSldViewPr>
  </p:slideViewPr>
  <p:outlineViewPr>
    <p:cViewPr>
      <p:scale>
        <a:sx n="33" d="100"/>
        <a:sy n="33" d="100"/>
      </p:scale>
      <p:origin x="0" y="79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87A482-3EB7-B249-99D4-B634F7F0EF05}" type="datetimeFigureOut">
              <a:rPr lang="en-US" smtClean="0"/>
              <a:pPr/>
              <a:t>3/15/11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C809A3-153F-4E44-B861-6F4D9C71098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6588AF5-6AED-234E-907F-AE6699F81FFC}" type="datetimeFigureOut">
              <a:rPr lang="en-US" smtClean="0"/>
              <a:pPr/>
              <a:t>3/15/11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6588AF5-6AED-234E-907F-AE6699F81FFC}" type="datetimeFigureOut">
              <a:rPr lang="en-US" smtClean="0"/>
              <a:pPr/>
              <a:t>3/15/11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02B71-8991-4516-A01E-F1A9ACD28BDC}" type="slidenum">
              <a:rPr/>
              <a:pPr/>
              <a:t>‹#›</a:t>
            </a:fld>
            <a:endParaRPr/>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68369-120E-E142-9FE0-11DB0C5254B1}"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6588AF5-6AED-234E-907F-AE6699F81FFC}" type="datetimeFigureOut">
              <a:rPr lang="en-US" smtClean="0"/>
              <a:pPr/>
              <a:t>3/15/11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4CBEAF9-9E58-4CC8-A6FF-6DD8A58DEEA4}" type="datetimeFigureOut">
              <a:rPr lang="en-US" smtClean="0"/>
              <a:pPr/>
              <a:t>3/15/11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kumimoji="0" lang="en-US"/>
          </a:p>
        </p:txBody>
      </p:sp>
      <p:sp>
        <p:nvSpPr>
          <p:cNvPr id="6" name="Slide Number Placeholder 5"/>
          <p:cNvSpPr>
            <a:spLocks noGrp="1"/>
          </p:cNvSpPr>
          <p:nvPr>
            <p:ph type="sldNum" sz="quarter" idx="12"/>
          </p:nvPr>
        </p:nvSpPr>
        <p:spPr>
          <a:xfrm>
            <a:off x="8305800" y="6248774"/>
            <a:ext cx="554038" cy="365125"/>
          </a:xfrm>
        </p:spPr>
        <p:txBody>
          <a:bodyPr/>
          <a:lstStyle/>
          <a:p>
            <a:fld id="{CA15C064-DD44-4CAC-873E-2D1F54821676}" type="slidenum">
              <a:rPr kumimoji="0" lang="en-US" smtClean="0"/>
              <a:pPr/>
              <a:t>‹#›</a:t>
            </a:fld>
            <a:endParaRPr kumimoji="0"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6588AF5-6AED-234E-907F-AE6699F81FFC}" type="datetimeFigureOut">
              <a:rPr lang="en-US" smtClean="0"/>
              <a:pPr/>
              <a:t>3/15/11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68369-120E-E142-9FE0-11DB0C5254B1}"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9268369-120E-E142-9FE0-11DB0C5254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6588AF5-6AED-234E-907F-AE6699F81FFC}" type="datetimeFigureOut">
              <a:rPr lang="en-US" smtClean="0"/>
              <a:pPr/>
              <a:t>3/15/11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68369-120E-E142-9FE0-11DB0C5254B1}"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6588AF5-6AED-234E-907F-AE6699F81FFC}" type="datetimeFigureOut">
              <a:rPr lang="en-US" smtClean="0"/>
              <a:pPr/>
              <a:t>3/15/11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9268369-120E-E142-9FE0-11DB0C525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 id="214748391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1306"/>
          </a:xfrm>
        </p:spPr>
        <p:txBody>
          <a:bodyPr/>
          <a:lstStyle/>
          <a:p>
            <a:r>
              <a:rPr lang="en-US" dirty="0" smtClean="0"/>
              <a:t>The Seven Ages of Man</a:t>
            </a:r>
            <a:br>
              <a:rPr lang="en-US" dirty="0" smtClean="0"/>
            </a:br>
            <a:r>
              <a:rPr lang="en-US" dirty="0" smtClean="0"/>
              <a:t>by William Shakespeare</a:t>
            </a:r>
            <a:endParaRPr lang="en-US" dirty="0"/>
          </a:p>
        </p:txBody>
      </p:sp>
      <p:pic>
        <p:nvPicPr>
          <p:cNvPr id="4" name="Picture 3" descr="navigatesm.jpg"/>
          <p:cNvPicPr>
            <a:picLocks noChangeAspect="1"/>
          </p:cNvPicPr>
          <p:nvPr/>
        </p:nvPicPr>
        <p:blipFill>
          <a:blip r:embed="rId2"/>
          <a:stretch>
            <a:fillRect/>
          </a:stretch>
        </p:blipFill>
        <p:spPr>
          <a:xfrm>
            <a:off x="1676400" y="1981200"/>
            <a:ext cx="5904992" cy="442874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rmAutofit fontScale="90000"/>
          </a:bodyPr>
          <a:lstStyle/>
          <a:p>
            <a:pPr algn="l"/>
            <a:r>
              <a:rPr lang="en-US" sz="2800" dirty="0" smtClean="0"/>
              <a:t>1. Title: “The Seven Ages of Man”</a:t>
            </a:r>
            <a:br>
              <a:rPr lang="en-US" sz="2800" dirty="0" smtClean="0"/>
            </a:br>
            <a:r>
              <a:rPr lang="en-US" sz="2800" dirty="0" smtClean="0"/>
              <a:t>2. Lines 1-5: </a:t>
            </a:r>
            <a:br>
              <a:rPr lang="en-US" sz="2800" dirty="0" smtClean="0"/>
            </a:br>
            <a:r>
              <a:rPr lang="en-US" sz="2800" dirty="0" smtClean="0"/>
              <a:t>            </a:t>
            </a:r>
            <a:r>
              <a:rPr lang="en-US" sz="3200" dirty="0" smtClean="0"/>
              <a:t/>
            </a:r>
            <a:br>
              <a:rPr lang="en-US" sz="3200" dirty="0" smtClean="0"/>
            </a:br>
            <a:r>
              <a:rPr lang="en-US" sz="3200" b="1" dirty="0" smtClean="0"/>
              <a:t>                                  All the world's a stage,</a:t>
            </a:r>
            <a:br>
              <a:rPr lang="en-US" sz="3200" b="1" dirty="0" smtClean="0"/>
            </a:br>
            <a:r>
              <a:rPr lang="en-US" sz="3200" b="1" dirty="0" smtClean="0"/>
              <a:t>And all the men and women merely players,</a:t>
            </a:r>
            <a:br>
              <a:rPr lang="en-US" sz="3200" b="1" dirty="0" smtClean="0"/>
            </a:br>
            <a:r>
              <a:rPr lang="en-US" sz="3200" b="1" dirty="0" smtClean="0"/>
              <a:t>They have their exits and entrances,</a:t>
            </a:r>
            <a:br>
              <a:rPr lang="en-US" sz="3200" b="1" dirty="0" smtClean="0"/>
            </a:br>
            <a:r>
              <a:rPr lang="en-US" sz="3200" b="1" dirty="0" smtClean="0"/>
              <a:t>And one man in his time plays many parts,</a:t>
            </a:r>
            <a:br>
              <a:rPr lang="en-US" sz="3200" b="1" dirty="0" smtClean="0"/>
            </a:br>
            <a:r>
              <a:rPr lang="en-US" sz="3200" b="1" dirty="0" smtClean="0"/>
              <a:t>His acts being seven ages. </a:t>
            </a:r>
            <a:r>
              <a:rPr lang="en-US" sz="2800" dirty="0" smtClean="0"/>
              <a:t/>
            </a:r>
            <a:br>
              <a:rPr lang="en-US" sz="2800" dirty="0" smtClean="0"/>
            </a:br>
            <a:r>
              <a:rPr lang="en-US" sz="2800" dirty="0" smtClean="0"/>
              <a:t/>
            </a:r>
            <a:br>
              <a:rPr lang="en-US" sz="2800" dirty="0" smtClean="0"/>
            </a:br>
            <a:r>
              <a:rPr lang="en-US" sz="2800" dirty="0" smtClean="0"/>
              <a:t>3. </a:t>
            </a:r>
            <a:r>
              <a:rPr lang="en-US" sz="2800" b="1" dirty="0" smtClean="0"/>
              <a:t>Extended metaphor (analogy)</a:t>
            </a:r>
            <a:r>
              <a:rPr lang="en-US" sz="2800" dirty="0" smtClean="0"/>
              <a:t>—our lives in this world are being compared to a stage with a play.  </a:t>
            </a:r>
            <a:br>
              <a:rPr lang="en-US" sz="2800" dirty="0" smtClean="0"/>
            </a:br>
            <a:r>
              <a:rPr lang="en-US" sz="2800" dirty="0" smtClean="0"/>
              <a:t>4. </a:t>
            </a:r>
            <a:r>
              <a:rPr lang="en-US" sz="2800" b="1" dirty="0" smtClean="0"/>
              <a:t>Monologue</a:t>
            </a:r>
            <a:r>
              <a:rPr lang="en-US" sz="2800" dirty="0" smtClean="0"/>
              <a:t>—long, solo speech by a single actor</a:t>
            </a:r>
            <a:br>
              <a:rPr lang="en-US" sz="2800" dirty="0" smtClean="0"/>
            </a:br>
            <a:r>
              <a:rPr lang="en-US" sz="2800" dirty="0" smtClean="0"/>
              <a:t>5. </a:t>
            </a:r>
            <a:r>
              <a:rPr lang="en-US" sz="2800" b="1" dirty="0" smtClean="0"/>
              <a:t>Speaker</a:t>
            </a:r>
            <a:r>
              <a:rPr lang="en-US" sz="2800" dirty="0" smtClean="0"/>
              <a:t>—Jacques from </a:t>
            </a:r>
            <a:r>
              <a:rPr lang="en-US" sz="2800" i="1" dirty="0" smtClean="0"/>
              <a:t>As You Like It</a:t>
            </a:r>
            <a:r>
              <a:rPr lang="en-US" sz="2800" dirty="0" smtClean="0"/>
              <a:t/>
            </a:r>
            <a:br>
              <a:rPr lang="en-US" sz="2800" dirty="0" smtClean="0"/>
            </a:br>
            <a:r>
              <a:rPr lang="en-US" sz="2800" dirty="0" smtClean="0"/>
              <a:t/>
            </a:r>
            <a:br>
              <a:rPr lang="en-US" sz="2800" dirty="0" smtClean="0"/>
            </a:br>
            <a:r>
              <a:rPr lang="en-US" sz="2800" dirty="0" smtClean="0"/>
              <a:t>Vocabulary:  </a:t>
            </a:r>
            <a:r>
              <a:rPr lang="en-US" sz="2800" i="1" dirty="0" smtClean="0"/>
              <a:t>players</a:t>
            </a:r>
            <a:r>
              <a:rPr lang="en-US" sz="2800" dirty="0" smtClean="0"/>
              <a:t> = actors</a:t>
            </a:r>
            <a:endParaRPr lang="en-US" sz="28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248400"/>
          </a:xfrm>
        </p:spPr>
        <p:txBody>
          <a:bodyPr>
            <a:normAutofit/>
          </a:bodyPr>
          <a:lstStyle/>
          <a:p>
            <a:pPr algn="l"/>
            <a:r>
              <a:rPr lang="en-US" sz="2800" dirty="0" smtClean="0"/>
              <a:t>Lines 5-6:                   </a:t>
            </a:r>
            <a:br>
              <a:rPr lang="en-US" sz="2800" dirty="0" smtClean="0"/>
            </a:br>
            <a:r>
              <a:rPr lang="en-US" sz="3200" b="1" dirty="0" smtClean="0"/>
              <a:t/>
            </a:r>
            <a:br>
              <a:rPr lang="en-US" sz="3200" b="1" dirty="0" smtClean="0"/>
            </a:br>
            <a:r>
              <a:rPr lang="en-US" sz="2600" b="1" dirty="0" smtClean="0"/>
              <a:t>                                           At first the infant,</a:t>
            </a:r>
            <a:br>
              <a:rPr lang="en-US" sz="2600" b="1" dirty="0" smtClean="0"/>
            </a:br>
            <a:r>
              <a:rPr lang="en-US" sz="2600" b="1" dirty="0" smtClean="0"/>
              <a:t>Mewling and puking in the nurse's arms.</a:t>
            </a:r>
            <a:r>
              <a:rPr lang="en-US" sz="2600" dirty="0" smtClean="0"/>
              <a:t/>
            </a:r>
            <a:br>
              <a:rPr lang="en-US" sz="2600" dirty="0" smtClean="0"/>
            </a:br>
            <a:r>
              <a:rPr lang="en-US" sz="2800" dirty="0" smtClean="0"/>
              <a:t/>
            </a:r>
            <a:br>
              <a:rPr lang="en-US" sz="2800" dirty="0" smtClean="0"/>
            </a:br>
            <a:r>
              <a:rPr lang="en-US" sz="2800" dirty="0" smtClean="0"/>
              <a:t>6. </a:t>
            </a:r>
            <a:r>
              <a:rPr lang="en-US" sz="2800" b="1" dirty="0" smtClean="0"/>
              <a:t>Tone—</a:t>
            </a:r>
            <a:r>
              <a:rPr lang="en-US" sz="2800" dirty="0" smtClean="0"/>
              <a:t>pessimistic, jaded, and negative</a:t>
            </a:r>
            <a:br>
              <a:rPr lang="en-US" sz="2800" dirty="0" smtClean="0"/>
            </a:br>
            <a:r>
              <a:rPr lang="en-US" sz="2800" dirty="0" smtClean="0"/>
              <a:t/>
            </a:r>
            <a:br>
              <a:rPr lang="en-US" sz="2800" dirty="0" smtClean="0"/>
            </a:br>
            <a:r>
              <a:rPr lang="en-US" sz="2800" dirty="0" smtClean="0"/>
              <a:t>Vocabulary:  </a:t>
            </a:r>
            <a:r>
              <a:rPr lang="en-US" sz="2800" i="1" dirty="0" smtClean="0"/>
              <a:t>mewling</a:t>
            </a:r>
            <a:r>
              <a:rPr lang="en-US" sz="2800" dirty="0" smtClean="0"/>
              <a:t> = whining</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US" sz="2400" dirty="0" smtClean="0"/>
              <a:t>Lines 8-10: </a:t>
            </a:r>
            <a:br>
              <a:rPr lang="en-US" sz="2400" dirty="0" smtClean="0"/>
            </a:br>
            <a:r>
              <a:rPr lang="en-US" sz="2600" b="1" dirty="0" smtClean="0"/>
              <a:t/>
            </a:r>
            <a:br>
              <a:rPr lang="en-US" sz="2600" b="1" dirty="0" smtClean="0"/>
            </a:br>
            <a:r>
              <a:rPr lang="en-US" sz="2600" b="1" dirty="0" smtClean="0"/>
              <a:t>Then, the whining </a:t>
            </a:r>
            <a:r>
              <a:rPr lang="en-US" sz="2600" b="1" dirty="0" smtClean="0">
                <a:solidFill>
                  <a:srgbClr val="FF0000"/>
                </a:solidFill>
              </a:rPr>
              <a:t>schoolboy</a:t>
            </a:r>
            <a:r>
              <a:rPr lang="en-US" sz="2600" b="1" dirty="0" smtClean="0"/>
              <a:t> with his satchel</a:t>
            </a:r>
            <a:br>
              <a:rPr lang="en-US" sz="2600" b="1" dirty="0" smtClean="0"/>
            </a:br>
            <a:r>
              <a:rPr lang="en-US" sz="2600" b="1" dirty="0" smtClean="0"/>
              <a:t>And shining morning face, </a:t>
            </a:r>
            <a:r>
              <a:rPr lang="en-US" sz="2600" b="1" dirty="0" smtClean="0">
                <a:solidFill>
                  <a:srgbClr val="FF0000"/>
                </a:solidFill>
              </a:rPr>
              <a:t>creeping like snail</a:t>
            </a:r>
            <a:br>
              <a:rPr lang="en-US" sz="2600" b="1" dirty="0" smtClean="0">
                <a:solidFill>
                  <a:srgbClr val="FF0000"/>
                </a:solidFill>
              </a:rPr>
            </a:br>
            <a:r>
              <a:rPr lang="en-US" sz="2600" b="1" dirty="0" smtClean="0">
                <a:solidFill>
                  <a:srgbClr val="FF0000"/>
                </a:solidFill>
              </a:rPr>
              <a:t>Unwillingly to school. </a:t>
            </a:r>
            <a:r>
              <a:rPr lang="en-US" sz="2400" dirty="0" smtClean="0"/>
              <a:t/>
            </a:r>
            <a:br>
              <a:rPr lang="en-US" sz="2400" dirty="0" smtClean="0"/>
            </a:br>
            <a:r>
              <a:rPr lang="en-US" sz="2400" dirty="0" smtClean="0"/>
              <a:t/>
            </a:r>
            <a:br>
              <a:rPr lang="en-US" sz="2400" dirty="0" smtClean="0"/>
            </a:br>
            <a:r>
              <a:rPr lang="en-US" sz="2400" dirty="0" smtClean="0"/>
              <a:t>7.</a:t>
            </a:r>
            <a:r>
              <a:rPr lang="en-US" sz="2400" b="1" dirty="0" smtClean="0"/>
              <a:t> </a:t>
            </a:r>
            <a:r>
              <a:rPr lang="en-US" sz="2400" b="1" dirty="0" smtClean="0">
                <a:solidFill>
                  <a:srgbClr val="FF0000"/>
                </a:solidFill>
              </a:rPr>
              <a:t>Simile</a:t>
            </a:r>
            <a:r>
              <a:rPr lang="en-US" sz="2400" dirty="0" smtClean="0">
                <a:solidFill>
                  <a:srgbClr val="FF0000"/>
                </a:solidFill>
              </a:rPr>
              <a:t>—compares a schoolboy to a snail</a:t>
            </a:r>
            <a:r>
              <a:rPr lang="en-US" sz="2400" dirty="0" smtClean="0"/>
              <a:t/>
            </a:r>
            <a:br>
              <a:rPr lang="en-US" sz="2400" dirty="0" smtClean="0"/>
            </a:br>
            <a:r>
              <a:rPr lang="en-US" sz="2400" dirty="0" smtClean="0"/>
              <a:t>8. </a:t>
            </a:r>
            <a:r>
              <a:rPr lang="en-US" sz="2400" b="1" dirty="0" smtClean="0"/>
              <a:t>Blank verse—</a:t>
            </a:r>
            <a:r>
              <a:rPr lang="en-US" sz="2400" dirty="0" smtClean="0"/>
              <a:t>unrhymed iambic pentameter </a:t>
            </a:r>
            <a:br>
              <a:rPr lang="en-US" sz="2400" dirty="0" smtClean="0"/>
            </a:br>
            <a:r>
              <a:rPr lang="en-US" sz="2400" dirty="0" smtClean="0"/>
              <a:t>9. </a:t>
            </a:r>
            <a:r>
              <a:rPr lang="en-US" sz="2400" b="1" dirty="0" smtClean="0"/>
              <a:t>Iambic pentameter</a:t>
            </a:r>
            <a:r>
              <a:rPr lang="en-US" sz="2400" dirty="0" smtClean="0"/>
              <a:t>—five iambs (</a:t>
            </a:r>
            <a:r>
              <a:rPr lang="en-US" sz="2400" dirty="0" smtClean="0">
                <a:latin typeface="ＭＳ ゴシック"/>
                <a:ea typeface="ＭＳ ゴシック"/>
                <a:cs typeface="ＭＳ ゴシック"/>
              </a:rPr>
              <a:t>∨⁄)</a:t>
            </a:r>
            <a:r>
              <a:rPr lang="en-US" sz="2400" dirty="0" smtClean="0"/>
              <a:t>or ten syllables per line</a:t>
            </a:r>
            <a:br>
              <a:rPr lang="en-US" sz="2400" dirty="0" smtClean="0"/>
            </a:br>
            <a:r>
              <a:rPr lang="en-US" sz="2400" dirty="0" smtClean="0"/>
              <a:t>10.</a:t>
            </a:r>
            <a:r>
              <a:rPr lang="en-US" sz="2400" b="1" dirty="0" smtClean="0"/>
              <a:t> iambs</a:t>
            </a:r>
            <a:r>
              <a:rPr lang="en-US" sz="2400" dirty="0" smtClean="0"/>
              <a:t>—unstressed syllable (</a:t>
            </a:r>
            <a:r>
              <a:rPr lang="en-US" sz="2400" dirty="0" smtClean="0">
                <a:latin typeface="ＭＳ ゴシック"/>
                <a:ea typeface="ＭＳ ゴシック"/>
                <a:cs typeface="ＭＳ ゴシック"/>
              </a:rPr>
              <a:t>∨)</a:t>
            </a:r>
            <a:r>
              <a:rPr lang="en-US" sz="2400" dirty="0" smtClean="0"/>
              <a:t> followed by a stressed syllable</a:t>
            </a:r>
            <a:br>
              <a:rPr lang="en-US" sz="2400" dirty="0" smtClean="0"/>
            </a:br>
            <a:r>
              <a:rPr lang="en-US" sz="2400" dirty="0" smtClean="0"/>
              <a:t/>
            </a:r>
            <a:br>
              <a:rPr lang="en-US" sz="2400" dirty="0" smtClean="0"/>
            </a:br>
            <a:r>
              <a:rPr lang="en-US" sz="2400" dirty="0" smtClean="0"/>
              <a:t>Vocabulary:  </a:t>
            </a:r>
            <a:r>
              <a:rPr lang="en-US" sz="2400" i="1" dirty="0" smtClean="0"/>
              <a:t>satchel</a:t>
            </a:r>
            <a:r>
              <a:rPr lang="en-US" sz="2400" dirty="0" smtClean="0"/>
              <a:t> = backpack</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r>
              <a:rPr lang="en-US" sz="2800" dirty="0" smtClean="0"/>
              <a:t>Lines 9-11: </a:t>
            </a:r>
            <a:br>
              <a:rPr lang="en-US" sz="2800" dirty="0" smtClean="0"/>
            </a:br>
            <a:r>
              <a:rPr lang="en-US" sz="2800" dirty="0" smtClean="0"/>
              <a:t>  </a:t>
            </a:r>
            <a:br>
              <a:rPr lang="en-US" sz="2800" dirty="0" smtClean="0"/>
            </a:br>
            <a:r>
              <a:rPr lang="en-US" sz="2800" b="1" dirty="0" smtClean="0"/>
              <a:t>                                           And then the lover,</a:t>
            </a:r>
            <a:br>
              <a:rPr lang="en-US" sz="2800" b="1" dirty="0" smtClean="0"/>
            </a:br>
            <a:r>
              <a:rPr lang="en-US" sz="2800" b="1" dirty="0" smtClean="0"/>
              <a:t>Sighing like furnace, with a woeful ballad</a:t>
            </a:r>
            <a:br>
              <a:rPr lang="en-US" sz="2800" b="1" dirty="0" smtClean="0"/>
            </a:br>
            <a:r>
              <a:rPr lang="en-US" sz="2800" b="1" dirty="0" smtClean="0"/>
              <a:t>Made to his mistress' eyebrow. </a:t>
            </a:r>
            <a:r>
              <a:rPr lang="en-US" sz="2800" dirty="0" smtClean="0"/>
              <a:t/>
            </a:r>
            <a:br>
              <a:rPr lang="en-US" sz="2800" dirty="0" smtClean="0"/>
            </a:br>
            <a:r>
              <a:rPr lang="en-US" sz="2800" dirty="0" smtClean="0"/>
              <a:t/>
            </a:r>
            <a:br>
              <a:rPr lang="en-US" sz="2800" dirty="0" smtClean="0"/>
            </a:br>
            <a:r>
              <a:rPr lang="en-US" sz="2800" dirty="0" smtClean="0"/>
              <a:t>Lover being compared to a furnace that sighs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Vocabulary:  </a:t>
            </a:r>
            <a:r>
              <a:rPr lang="en-US" sz="2800" i="1" dirty="0" smtClean="0"/>
              <a:t>woeful ballad </a:t>
            </a:r>
            <a:r>
              <a:rPr lang="en-US" sz="2800" dirty="0" smtClean="0"/>
              <a:t>= sad love song</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6400800"/>
          </a:xfrm>
        </p:spPr>
        <p:txBody>
          <a:bodyPr>
            <a:normAutofit/>
          </a:bodyPr>
          <a:lstStyle/>
          <a:p>
            <a:pPr algn="l"/>
            <a:r>
              <a:rPr lang="en-US" sz="2400" dirty="0" smtClean="0"/>
              <a:t>Lines 11-15:         </a:t>
            </a:r>
            <a:br>
              <a:rPr lang="en-US" sz="2400" dirty="0" smtClean="0"/>
            </a:br>
            <a:r>
              <a:rPr lang="en-US" sz="2400" dirty="0" smtClean="0"/>
              <a:t/>
            </a:r>
            <a:br>
              <a:rPr lang="en-US" sz="2400" dirty="0" smtClean="0"/>
            </a:br>
            <a:r>
              <a:rPr lang="en-US" sz="2600" b="1" dirty="0" smtClean="0"/>
              <a:t>                                                            Then the soldier,</a:t>
            </a:r>
            <a:br>
              <a:rPr lang="en-US" sz="2600" b="1" dirty="0" smtClean="0"/>
            </a:br>
            <a:r>
              <a:rPr lang="en-US" sz="2600" b="1" dirty="0" smtClean="0"/>
              <a:t>Full of strange oaths, and bearded like the </a:t>
            </a:r>
            <a:r>
              <a:rPr lang="en-US" sz="2600" b="1" dirty="0" err="1" smtClean="0"/>
              <a:t>pard</a:t>
            </a:r>
            <a:r>
              <a:rPr lang="en-US" sz="2600" b="1" dirty="0" smtClean="0"/>
              <a:t>,</a:t>
            </a:r>
            <a:br>
              <a:rPr lang="en-US" sz="2600" b="1" dirty="0" smtClean="0"/>
            </a:br>
            <a:r>
              <a:rPr lang="en-US" sz="2600" b="1" dirty="0" smtClean="0"/>
              <a:t>Jealous in </a:t>
            </a:r>
            <a:r>
              <a:rPr lang="en-US" sz="2600" b="1" dirty="0" err="1" smtClean="0"/>
              <a:t>honour</a:t>
            </a:r>
            <a:r>
              <a:rPr lang="en-US" sz="2600" b="1" dirty="0" smtClean="0"/>
              <a:t>, sudden, and </a:t>
            </a:r>
            <a:r>
              <a:rPr lang="en-US" sz="2600" b="1" dirty="0" smtClean="0">
                <a:solidFill>
                  <a:srgbClr val="800000"/>
                </a:solidFill>
              </a:rPr>
              <a:t>q</a:t>
            </a:r>
            <a:r>
              <a:rPr lang="en-US" sz="2600" b="1" dirty="0" smtClean="0"/>
              <a:t>uick in </a:t>
            </a:r>
            <a:r>
              <a:rPr lang="en-US" sz="2600" b="1" dirty="0" smtClean="0">
                <a:solidFill>
                  <a:srgbClr val="800000"/>
                </a:solidFill>
              </a:rPr>
              <a:t>q</a:t>
            </a:r>
            <a:r>
              <a:rPr lang="en-US" sz="2600" b="1" dirty="0" smtClean="0"/>
              <a:t>uarrel,</a:t>
            </a:r>
            <a:br>
              <a:rPr lang="en-US" sz="2600" b="1" dirty="0" smtClean="0"/>
            </a:br>
            <a:r>
              <a:rPr lang="en-US" sz="2600" b="1" dirty="0" smtClean="0">
                <a:solidFill>
                  <a:srgbClr val="FF6600"/>
                </a:solidFill>
              </a:rPr>
              <a:t>Seeking the bubble reputation </a:t>
            </a:r>
            <a:br>
              <a:rPr lang="en-US" sz="2600" b="1" dirty="0" smtClean="0">
                <a:solidFill>
                  <a:srgbClr val="FF6600"/>
                </a:solidFill>
              </a:rPr>
            </a:br>
            <a:r>
              <a:rPr lang="en-US" sz="2600" b="1" dirty="0" smtClean="0">
                <a:solidFill>
                  <a:srgbClr val="FF6600"/>
                </a:solidFill>
              </a:rPr>
              <a:t>Even in the cannon's mouth. </a:t>
            </a:r>
            <a:r>
              <a:rPr lang="en-US" sz="2400" dirty="0" smtClean="0"/>
              <a:t/>
            </a:r>
            <a:br>
              <a:rPr lang="en-US" sz="2400" dirty="0" smtClean="0"/>
            </a:br>
            <a:r>
              <a:rPr lang="en-US" sz="2400" dirty="0" smtClean="0"/>
              <a:t/>
            </a:r>
            <a:br>
              <a:rPr lang="en-US" sz="2400" dirty="0" smtClean="0"/>
            </a:br>
            <a:r>
              <a:rPr lang="en-US" sz="2400" dirty="0" smtClean="0"/>
              <a:t>11. </a:t>
            </a:r>
            <a:r>
              <a:rPr lang="en-US" sz="2400" b="1" dirty="0" smtClean="0"/>
              <a:t>Implied metaphor</a:t>
            </a:r>
            <a:r>
              <a:rPr lang="en-US" sz="2400" dirty="0" smtClean="0"/>
              <a:t>—bubble reputation reveals that this reputation is fragile and temporary like a bubble</a:t>
            </a:r>
            <a:br>
              <a:rPr lang="en-US" sz="2400" dirty="0" smtClean="0"/>
            </a:br>
            <a:r>
              <a:rPr lang="en-US" sz="2400" dirty="0" smtClean="0"/>
              <a:t>12. </a:t>
            </a:r>
            <a:r>
              <a:rPr lang="en-US" sz="2400" b="1" dirty="0" smtClean="0">
                <a:solidFill>
                  <a:srgbClr val="800000"/>
                </a:solidFill>
              </a:rPr>
              <a:t>Alliteration</a:t>
            </a:r>
            <a:r>
              <a:rPr lang="en-US" sz="2400" dirty="0" smtClean="0"/>
              <a:t>—</a:t>
            </a:r>
            <a:r>
              <a:rPr lang="en-US" sz="2400" dirty="0" err="1" smtClean="0"/>
              <a:t>q</a:t>
            </a:r>
            <a:r>
              <a:rPr lang="en-US" sz="2400" dirty="0" smtClean="0"/>
              <a:t> sounds in line 13</a:t>
            </a:r>
            <a:br>
              <a:rPr lang="en-US" sz="2400" dirty="0" smtClean="0"/>
            </a:br>
            <a:r>
              <a:rPr lang="en-US" sz="2400" dirty="0" smtClean="0"/>
              <a:t>13.</a:t>
            </a:r>
            <a:r>
              <a:rPr lang="en-US" sz="2400" b="1" dirty="0" smtClean="0"/>
              <a:t> </a:t>
            </a:r>
            <a:r>
              <a:rPr lang="en-US" sz="2400" b="1" dirty="0" smtClean="0">
                <a:solidFill>
                  <a:srgbClr val="FF6600"/>
                </a:solidFill>
              </a:rPr>
              <a:t>Imagery</a:t>
            </a:r>
            <a:r>
              <a:rPr lang="en-US" sz="2400" dirty="0" smtClean="0"/>
              <a:t>— </a:t>
            </a:r>
            <a:r>
              <a:rPr lang="en-US" sz="2400" dirty="0" smtClean="0">
                <a:solidFill>
                  <a:srgbClr val="FF6600"/>
                </a:solidFill>
              </a:rPr>
              <a:t>“seeking the bubble reputation / even in the cannon’s mouth”</a:t>
            </a:r>
            <a:r>
              <a:rPr lang="en-US" sz="2400" dirty="0" smtClean="0"/>
              <a:t/>
            </a:r>
            <a:br>
              <a:rPr lang="en-US" sz="2400" dirty="0" smtClean="0"/>
            </a:br>
            <a:r>
              <a:rPr lang="en-US" sz="2400" dirty="0" smtClean="0"/>
              <a:t/>
            </a:r>
            <a:br>
              <a:rPr lang="en-US" sz="2400" dirty="0" smtClean="0"/>
            </a:br>
            <a:r>
              <a:rPr lang="en-US" sz="2400" dirty="0" smtClean="0"/>
              <a:t>Vocabulary:  </a:t>
            </a:r>
            <a:r>
              <a:rPr lang="en-US" sz="2400" i="1" dirty="0" err="1" smtClean="0"/>
              <a:t>pard</a:t>
            </a:r>
            <a:r>
              <a:rPr lang="en-US" sz="2400" dirty="0" smtClean="0"/>
              <a:t> = leopard</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en-US" sz="2800" dirty="0" smtClean="0"/>
              <a:t>Lines 15-19: </a:t>
            </a:r>
            <a:br>
              <a:rPr lang="en-US" sz="2800" dirty="0" smtClean="0"/>
            </a:br>
            <a:r>
              <a:rPr lang="en-US" sz="2800" dirty="0" smtClean="0"/>
              <a:t>     </a:t>
            </a:r>
            <a:br>
              <a:rPr lang="en-US" sz="2800" dirty="0" smtClean="0"/>
            </a:br>
            <a:r>
              <a:rPr lang="en-US" sz="2800" b="1" dirty="0" smtClean="0"/>
              <a:t>                                    And then the justice</a:t>
            </a:r>
            <a:br>
              <a:rPr lang="en-US" sz="2800" b="1" dirty="0" smtClean="0"/>
            </a:br>
            <a:r>
              <a:rPr lang="en-US" sz="2800" b="1" dirty="0" smtClean="0"/>
              <a:t>In fair round belly, with good capon </a:t>
            </a:r>
            <a:r>
              <a:rPr lang="en-US" sz="2800" b="1" dirty="0" err="1" smtClean="0"/>
              <a:t>lin'd</a:t>
            </a:r>
            <a:r>
              <a:rPr lang="en-US" sz="2800" b="1" dirty="0" smtClean="0"/>
              <a:t>,</a:t>
            </a:r>
            <a:br>
              <a:rPr lang="en-US" sz="2800" b="1" dirty="0" smtClean="0"/>
            </a:br>
            <a:r>
              <a:rPr lang="en-US" sz="2800" b="1" dirty="0" smtClean="0"/>
              <a:t>With eyes severe, and beard of formal cut,</a:t>
            </a:r>
            <a:br>
              <a:rPr lang="en-US" sz="2800" b="1" dirty="0" smtClean="0"/>
            </a:br>
            <a:r>
              <a:rPr lang="en-US" sz="2800" b="1" dirty="0" smtClean="0"/>
              <a:t>Full of wise saws, and modern instances,</a:t>
            </a:r>
            <a:br>
              <a:rPr lang="en-US" sz="2800" b="1" dirty="0" smtClean="0"/>
            </a:br>
            <a:r>
              <a:rPr lang="en-US" sz="2800" b="1" dirty="0" smtClean="0"/>
              <a:t>And so he plays his part. </a:t>
            </a:r>
            <a:r>
              <a:rPr lang="en-US" sz="2800" dirty="0" smtClean="0"/>
              <a:t/>
            </a:r>
            <a:br>
              <a:rPr lang="en-US" sz="2800" dirty="0" smtClean="0"/>
            </a:br>
            <a:r>
              <a:rPr lang="en-US" sz="2800" dirty="0" smtClean="0"/>
              <a:t/>
            </a:r>
            <a:br>
              <a:rPr lang="en-US" sz="2800" dirty="0" smtClean="0"/>
            </a:br>
            <a:r>
              <a:rPr lang="en-US" sz="2800" dirty="0" smtClean="0"/>
              <a:t>13. </a:t>
            </a:r>
            <a:r>
              <a:rPr lang="en-US" sz="2800" b="1" dirty="0" smtClean="0"/>
              <a:t>Sarcastic Tone</a:t>
            </a:r>
            <a:r>
              <a:rPr lang="en-US" sz="2800" dirty="0" smtClean="0"/>
              <a:t>—Making fun of the justice </a:t>
            </a:r>
            <a:r>
              <a:rPr lang="en-US" sz="2800" dirty="0" err="1" smtClean="0"/>
              <a:t>b/c</a:t>
            </a:r>
            <a:r>
              <a:rPr lang="en-US" sz="2800" dirty="0" smtClean="0"/>
              <a:t> he’s full of himself and thinks he knows more than he does</a:t>
            </a:r>
            <a:br>
              <a:rPr lang="en-US" sz="2800" dirty="0" smtClean="0"/>
            </a:br>
            <a:r>
              <a:rPr lang="en-US" sz="2800" dirty="0" smtClean="0"/>
              <a:t/>
            </a:r>
            <a:br>
              <a:rPr lang="en-US" sz="2800" dirty="0" smtClean="0"/>
            </a:br>
            <a:r>
              <a:rPr lang="en-US" sz="2800" dirty="0" smtClean="0"/>
              <a:t>Vocabulary:  </a:t>
            </a:r>
            <a:r>
              <a:rPr lang="en-US" sz="2800" i="1" dirty="0" smtClean="0"/>
              <a:t>capon</a:t>
            </a:r>
            <a:r>
              <a:rPr lang="en-US" sz="2800" dirty="0" smtClean="0"/>
              <a:t> = fat chicken</a:t>
            </a:r>
            <a:br>
              <a:rPr lang="en-US" sz="2800" dirty="0" smtClean="0"/>
            </a:br>
            <a:r>
              <a:rPr lang="en-US" sz="2800" dirty="0" smtClean="0"/>
              <a:t>Vocabulary:  saws = old sayings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83362"/>
          </a:xfrm>
        </p:spPr>
        <p:txBody>
          <a:bodyPr>
            <a:normAutofit/>
          </a:bodyPr>
          <a:lstStyle/>
          <a:p>
            <a:pPr algn="l"/>
            <a:r>
              <a:rPr lang="en-US" sz="2400" dirty="0" smtClean="0"/>
              <a:t>Lines 19-25: </a:t>
            </a:r>
            <a:br>
              <a:rPr lang="en-US" sz="2400" dirty="0" smtClean="0"/>
            </a:br>
            <a:r>
              <a:rPr lang="en-US" sz="2400" dirty="0" smtClean="0"/>
              <a:t/>
            </a:r>
            <a:br>
              <a:rPr lang="en-US" sz="2400" dirty="0" smtClean="0"/>
            </a:br>
            <a:r>
              <a:rPr lang="en-US" sz="2600" b="1" dirty="0" smtClean="0"/>
              <a:t>                                   The sixth age shifts</a:t>
            </a:r>
            <a:br>
              <a:rPr lang="en-US" sz="2600" b="1" dirty="0" smtClean="0"/>
            </a:br>
            <a:r>
              <a:rPr lang="en-US" sz="2600" b="1" dirty="0" smtClean="0"/>
              <a:t>Into the lean and </a:t>
            </a:r>
            <a:r>
              <a:rPr lang="en-US" sz="2600" b="1" dirty="0" err="1" smtClean="0"/>
              <a:t>slipper'd</a:t>
            </a:r>
            <a:r>
              <a:rPr lang="en-US" sz="2600" b="1" dirty="0" smtClean="0"/>
              <a:t> pantaloon,</a:t>
            </a:r>
            <a:br>
              <a:rPr lang="en-US" sz="2600" b="1" dirty="0" smtClean="0"/>
            </a:br>
            <a:r>
              <a:rPr lang="en-US" sz="2600" b="1" dirty="0" smtClean="0"/>
              <a:t>With spectacles on nose, and pouch on side,</a:t>
            </a:r>
            <a:br>
              <a:rPr lang="en-US" sz="2600" b="1" dirty="0" smtClean="0"/>
            </a:br>
            <a:r>
              <a:rPr lang="en-US" sz="2600" b="1" dirty="0" smtClean="0"/>
              <a:t>His youthful hose well </a:t>
            </a:r>
            <a:r>
              <a:rPr lang="en-US" sz="2600" b="1" dirty="0" err="1" smtClean="0"/>
              <a:t>sav'd</a:t>
            </a:r>
            <a:r>
              <a:rPr lang="en-US" sz="2600" b="1" dirty="0" smtClean="0"/>
              <a:t>, a world too wide,</a:t>
            </a:r>
            <a:br>
              <a:rPr lang="en-US" sz="2600" b="1" dirty="0" smtClean="0"/>
            </a:br>
            <a:r>
              <a:rPr lang="en-US" sz="2600" b="1" dirty="0" smtClean="0"/>
              <a:t>For his shrunk shank, and his big manly voice,</a:t>
            </a:r>
            <a:br>
              <a:rPr lang="en-US" sz="2600" b="1" dirty="0" smtClean="0"/>
            </a:br>
            <a:r>
              <a:rPr lang="en-US" sz="2600" b="1" dirty="0" smtClean="0"/>
              <a:t>Turning again towards childish treble, pipes</a:t>
            </a:r>
            <a:br>
              <a:rPr lang="en-US" sz="2600" b="1" dirty="0" smtClean="0"/>
            </a:br>
            <a:r>
              <a:rPr lang="en-US" sz="2600" b="1" dirty="0" smtClean="0"/>
              <a:t>And whistles in his sound.</a:t>
            </a:r>
            <a:br>
              <a:rPr lang="en-US" sz="2600" b="1" dirty="0" smtClean="0"/>
            </a:br>
            <a:r>
              <a:rPr lang="en-US" sz="2400" dirty="0" smtClean="0"/>
              <a:t/>
            </a:r>
            <a:br>
              <a:rPr lang="en-US" sz="2400" dirty="0" smtClean="0"/>
            </a:br>
            <a:r>
              <a:rPr lang="en-US" sz="2400" dirty="0" smtClean="0"/>
              <a:t>Vocabulary: </a:t>
            </a:r>
            <a:r>
              <a:rPr lang="en-US" sz="2400" i="1" dirty="0" smtClean="0"/>
              <a:t> pantaloon </a:t>
            </a:r>
            <a:r>
              <a:rPr lang="en-US" sz="2400" dirty="0" smtClean="0"/>
              <a:t>= silly old man</a:t>
            </a:r>
            <a:br>
              <a:rPr lang="en-US" sz="2400" dirty="0" smtClean="0"/>
            </a:br>
            <a:r>
              <a:rPr lang="en-US" sz="2400" dirty="0" smtClean="0"/>
              <a:t>Vocabulary:  </a:t>
            </a:r>
            <a:r>
              <a:rPr lang="en-US" sz="2400" i="1" dirty="0" smtClean="0"/>
              <a:t>hose</a:t>
            </a:r>
            <a:r>
              <a:rPr lang="en-US" sz="2400" dirty="0" smtClean="0"/>
              <a:t> = stockings</a:t>
            </a:r>
            <a:br>
              <a:rPr lang="en-US" sz="2400" dirty="0" smtClean="0"/>
            </a:br>
            <a:r>
              <a:rPr lang="en-US" sz="2400" dirty="0" smtClean="0"/>
              <a:t>Vocabulary: </a:t>
            </a:r>
            <a:r>
              <a:rPr lang="en-US" sz="2400" i="1" dirty="0" smtClean="0"/>
              <a:t> shank </a:t>
            </a:r>
            <a:r>
              <a:rPr lang="en-US" sz="2400" dirty="0" smtClean="0"/>
              <a:t>= leg between knee &amp; ankle</a:t>
            </a:r>
            <a:br>
              <a:rPr lang="en-US" sz="2400" dirty="0" smtClean="0"/>
            </a:br>
            <a:r>
              <a:rPr lang="en-US" sz="2400" dirty="0" smtClean="0"/>
              <a:t>Vocabulary:  </a:t>
            </a:r>
            <a:r>
              <a:rPr lang="en-US" sz="2400" i="1" dirty="0" smtClean="0"/>
              <a:t>treble</a:t>
            </a:r>
            <a:r>
              <a:rPr lang="en-US" sz="2400" dirty="0" smtClean="0"/>
              <a:t> = higher pitched sound</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pPr algn="l"/>
            <a:r>
              <a:rPr lang="en-US" sz="2400" dirty="0" smtClean="0"/>
              <a:t>Lines 25-29: </a:t>
            </a:r>
            <a:br>
              <a:rPr lang="en-US" sz="2400" dirty="0" smtClean="0"/>
            </a:br>
            <a:r>
              <a:rPr lang="en-US" sz="2400" dirty="0" smtClean="0"/>
              <a:t/>
            </a:r>
            <a:br>
              <a:rPr lang="en-US" sz="2400" dirty="0" smtClean="0"/>
            </a:br>
            <a:r>
              <a:rPr lang="en-US" sz="2400" dirty="0" smtClean="0"/>
              <a:t>                                           </a:t>
            </a:r>
            <a:r>
              <a:rPr lang="en-US" sz="2600" b="1" dirty="0" smtClean="0"/>
              <a:t>Last scene of all,</a:t>
            </a:r>
            <a:br>
              <a:rPr lang="en-US" sz="2600" b="1" dirty="0" smtClean="0"/>
            </a:br>
            <a:r>
              <a:rPr lang="en-US" sz="2600" b="1" dirty="0" smtClean="0"/>
              <a:t>That ends this strange eventful history,</a:t>
            </a:r>
            <a:br>
              <a:rPr lang="en-US" sz="2600" b="1" dirty="0" smtClean="0"/>
            </a:br>
            <a:r>
              <a:rPr lang="en-US" sz="2600" b="1" dirty="0" smtClean="0"/>
              <a:t>Is second childishness and mere oblivion,</a:t>
            </a:r>
            <a:br>
              <a:rPr lang="en-US" sz="2600" b="1" dirty="0" smtClean="0"/>
            </a:br>
            <a:r>
              <a:rPr lang="en-US" sz="2600" b="1" dirty="0" smtClean="0">
                <a:solidFill>
                  <a:srgbClr val="FF0000"/>
                </a:solidFill>
              </a:rPr>
              <a:t>Sans teeth, sans eyes, sans taste, sans everything.</a:t>
            </a:r>
            <a:r>
              <a:rPr lang="en-US" sz="2400" dirty="0" smtClean="0"/>
              <a:t/>
            </a:r>
            <a:br>
              <a:rPr lang="en-US" sz="2400" dirty="0" smtClean="0"/>
            </a:br>
            <a:r>
              <a:rPr lang="en-US" sz="2400" dirty="0" smtClean="0"/>
              <a:t/>
            </a:r>
            <a:br>
              <a:rPr lang="en-US" sz="2400" dirty="0" smtClean="0"/>
            </a:br>
            <a:r>
              <a:rPr lang="en-US" sz="2400" dirty="0" smtClean="0"/>
              <a:t>14.</a:t>
            </a:r>
            <a:r>
              <a:rPr lang="en-US" sz="2400" b="1" dirty="0" smtClean="0"/>
              <a:t> Irony</a:t>
            </a:r>
            <a:r>
              <a:rPr lang="en-US" sz="2400" dirty="0" smtClean="0"/>
              <a:t>—The end of life is second childishness</a:t>
            </a:r>
            <a:br>
              <a:rPr lang="en-US" sz="2400" dirty="0" smtClean="0"/>
            </a:br>
            <a:r>
              <a:rPr lang="en-US" sz="2400" dirty="0" smtClean="0"/>
              <a:t>15.</a:t>
            </a:r>
            <a:r>
              <a:rPr lang="en-US" sz="2400" dirty="0" smtClean="0">
                <a:solidFill>
                  <a:srgbClr val="FF0000"/>
                </a:solidFill>
              </a:rPr>
              <a:t> </a:t>
            </a:r>
            <a:r>
              <a:rPr lang="en-US" sz="2400" b="1" dirty="0" smtClean="0">
                <a:solidFill>
                  <a:srgbClr val="FF0000"/>
                </a:solidFill>
              </a:rPr>
              <a:t>Parallelism</a:t>
            </a:r>
            <a:r>
              <a:rPr lang="en-US" sz="2400" dirty="0" smtClean="0">
                <a:solidFill>
                  <a:srgbClr val="FF0000"/>
                </a:solidFill>
              </a:rPr>
              <a:t>—repetition of sans + noun</a:t>
            </a:r>
            <a:r>
              <a:rPr lang="en-US" sz="2400" dirty="0" smtClean="0"/>
              <a:t/>
            </a:r>
            <a:br>
              <a:rPr lang="en-US" sz="2400" dirty="0" smtClean="0"/>
            </a:br>
            <a:r>
              <a:rPr lang="en-US" sz="2400" dirty="0" smtClean="0"/>
              <a:t>16. </a:t>
            </a:r>
            <a:r>
              <a:rPr lang="en-US" sz="2400" b="1" dirty="0" smtClean="0"/>
              <a:t>Topic</a:t>
            </a:r>
            <a:r>
              <a:rPr lang="en-US" sz="2400" dirty="0" smtClean="0"/>
              <a:t>—the stages of a man’s life</a:t>
            </a:r>
            <a:br>
              <a:rPr lang="en-US" sz="2400" dirty="0" smtClean="0"/>
            </a:br>
            <a:r>
              <a:rPr lang="en-US" sz="2400" dirty="0" smtClean="0"/>
              <a:t>17. </a:t>
            </a:r>
            <a:r>
              <a:rPr lang="en-US" sz="2400" b="1" dirty="0" smtClean="0"/>
              <a:t>Theme</a:t>
            </a:r>
            <a:r>
              <a:rPr lang="en-US" sz="2400" dirty="0" smtClean="0"/>
              <a:t>—According to Jacques, we play different roles in life suited to our age and position in society</a:t>
            </a:r>
            <a:br>
              <a:rPr lang="en-US" sz="2400" dirty="0" smtClean="0"/>
            </a:br>
            <a:r>
              <a:rPr lang="en-US" sz="2400" dirty="0" smtClean="0"/>
              <a:t/>
            </a:r>
            <a:br>
              <a:rPr lang="en-US" sz="2400" dirty="0" smtClean="0"/>
            </a:br>
            <a:r>
              <a:rPr lang="en-US" sz="2400" dirty="0" smtClean="0"/>
              <a:t>Vocabulary:  </a:t>
            </a:r>
            <a:r>
              <a:rPr lang="en-US" sz="2400" i="1" dirty="0" smtClean="0"/>
              <a:t>oblivion</a:t>
            </a:r>
            <a:r>
              <a:rPr lang="en-US" sz="2400" dirty="0" smtClean="0"/>
              <a:t> = state of forgetfulness</a:t>
            </a:r>
            <a:br>
              <a:rPr lang="en-US" sz="2400" dirty="0" smtClean="0"/>
            </a:br>
            <a:r>
              <a:rPr lang="en-US" sz="2400" dirty="0" smtClean="0"/>
              <a:t>Vocabulary:  </a:t>
            </a:r>
            <a:r>
              <a:rPr lang="en-US" sz="2400" i="1" dirty="0" smtClean="0"/>
              <a:t>sans</a:t>
            </a:r>
            <a:r>
              <a:rPr lang="en-US" sz="2400" dirty="0" smtClean="0"/>
              <a:t> = without</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530</TotalTime>
  <Words>734</Words>
  <Application>Microsoft Macintosh PowerPoint</Application>
  <PresentationFormat>On-screen Show (4:3)</PresentationFormat>
  <Paragraphs>9</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Advantage</vt:lpstr>
      <vt:lpstr>The Seven Ages of Man by William Shakespeare</vt:lpstr>
      <vt:lpstr>1. Title: “The Seven Ages of Man” 2. Lines 1-5:                                                 All the world's a stage, And all the men and women merely players, They have their exits and entrances, And one man in his time plays many parts, His acts being seven ages.   3. Extended metaphor (analogy)—our lives in this world are being compared to a stage with a play.   4. Monologue—long, solo speech by a single actor 5. Speaker—Jacques from As You Like It  Vocabulary:  players = actors</vt:lpstr>
      <vt:lpstr>Lines 5-6:                                                                At first the infant, Mewling and puking in the nurse's arms.  6. Tone—pessimistic, jaded, and negative  Vocabulary:  mewling = whining</vt:lpstr>
      <vt:lpstr>Lines 8-10:   Then, the whining schoolboy with his satchel And shining morning face, creeping like snail Unwillingly to school.   7. Simile—compares a schoolboy to a snail 8. Blank verse—unrhymed iambic pentameter  9. Iambic pentameter—five iambs (∨⁄)or ten syllables per line 10. iambs—unstressed syllable (∨) followed by a stressed syllable  Vocabulary:  satchel = backpack</vt:lpstr>
      <vt:lpstr>Lines 9-11:                                                And then the lover, Sighing like furnace, with a woeful ballad Made to his mistress' eyebrow.   Lover being compared to a furnace that sighs   Vocabulary:  woeful ballad = sad love song</vt:lpstr>
      <vt:lpstr>Lines 11-15:                                                                       Then the soldier, Full of strange oaths, and bearded like the pard, Jealous in honour, sudden, and quick in quarrel, Seeking the bubble reputation  Even in the cannon's mouth.   11. Implied metaphor—bubble reputation reveals that this reputation is fragile and temporary like a bubble 12. Alliteration—q sounds in line 13 13. Imagery— “seeking the bubble reputation / even in the cannon’s mouth”  Vocabulary:  pard = leopard </vt:lpstr>
      <vt:lpstr>Lines 15-19:                                            And then the justice In fair round belly, with good capon lin'd, With eyes severe, and beard of formal cut, Full of wise saws, and modern instances, And so he plays his part.   13. Sarcastic Tone—Making fun of the justice b/c he’s full of himself and thinks he knows more than he does  Vocabulary:  capon = fat chicken Vocabulary:  saws = old sayings</vt:lpstr>
      <vt:lpstr>Lines 19-25:                                      The sixth age shifts Into the lean and slipper'd pantaloon, With spectacles on nose, and pouch on side, His youthful hose well sav'd, a world too wide, For his shrunk shank, and his big manly voice, Turning again towards childish treble, pipes And whistles in his sound.  Vocabulary:  pantaloon = silly old man Vocabulary:  hose = stockings Vocabulary:  shank = leg between knee &amp; ankle Vocabulary:  treble = higher pitched sound    </vt:lpstr>
      <vt:lpstr>Lines 25-29:                                              Last scene of all, That ends this strange eventful history, Is second childishness and mere oblivion, Sans teeth, sans eyes, sans taste, sans everything.  14. Irony—The end of life is second childishness 15. Parallelism—repetition of sans + noun 16. Topic—the stages of a man’s life 17. Theme—According to Jacques, we play different roles in life suited to our age and position in society  Vocabulary:  oblivion = state of forgetfulness Vocabulary:  sans = without   </vt:lpstr>
    </vt:vector>
  </TitlesOfParts>
  <Company>Saugatuck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 world's a stage, And all the men and women merely players, They have their exits and entrances, And one man in his time plays many parts, His acts being seven ages. </dc:title>
  <dc:creator>shawm00</dc:creator>
  <cp:lastModifiedBy>SPS Staff Computer</cp:lastModifiedBy>
  <cp:revision>13</cp:revision>
  <cp:lastPrinted>2010-03-10T15:58:02Z</cp:lastPrinted>
  <dcterms:created xsi:type="dcterms:W3CDTF">2011-03-15T13:34:01Z</dcterms:created>
  <dcterms:modified xsi:type="dcterms:W3CDTF">2011-03-15T17:56:30Z</dcterms:modified>
</cp:coreProperties>
</file>