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0" r:id="rId1"/>
  </p:sldMasterIdLst>
  <p:notesMasterIdLst>
    <p:notesMasterId r:id="rId35"/>
  </p:notesMasterIdLst>
  <p:sldIdLst>
    <p:sldId id="256" r:id="rId2"/>
    <p:sldId id="257" r:id="rId3"/>
    <p:sldId id="258" r:id="rId4"/>
    <p:sldId id="264" r:id="rId5"/>
    <p:sldId id="259" r:id="rId6"/>
    <p:sldId id="260" r:id="rId7"/>
    <p:sldId id="261" r:id="rId8"/>
    <p:sldId id="262" r:id="rId9"/>
    <p:sldId id="263" r:id="rId10"/>
    <p:sldId id="265" r:id="rId11"/>
    <p:sldId id="267" r:id="rId12"/>
    <p:sldId id="268" r:id="rId13"/>
    <p:sldId id="269" r:id="rId14"/>
    <p:sldId id="290" r:id="rId15"/>
    <p:sldId id="270" r:id="rId16"/>
    <p:sldId id="271" r:id="rId17"/>
    <p:sldId id="272"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77"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892D9-AEC7-7D4F-B1FD-77D0000A15B7}" type="datetimeFigureOut">
              <a:rPr lang="en-US" smtClean="0"/>
              <a:pPr/>
              <a:t>3/4/16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E8FBA-449F-0E49-AFBF-824A24BACB5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81054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a:t>
            </a:r>
            <a:r>
              <a:rPr lang="en-US" baseline="0" dirty="0" smtClean="0"/>
              <a:t> it is good to have a long list of colleges. Try to come up with a list of about 5 colleges that fall in each of these categories strictly based on GPA and test scores.</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8290372"/>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 of M and Hope:</a:t>
            </a:r>
            <a:r>
              <a:rPr lang="en-US" baseline="0" dirty="0" smtClean="0"/>
              <a:t> Nov 1</a:t>
            </a:r>
          </a:p>
          <a:p>
            <a:r>
              <a:rPr lang="en-US" baseline="0" dirty="0" smtClean="0"/>
              <a:t>K College: Nov 15</a:t>
            </a:r>
          </a:p>
          <a:p>
            <a:r>
              <a:rPr lang="en-US" baseline="0" dirty="0" smtClean="0"/>
              <a:t>CMU Scholarship consideration: Nov 15</a:t>
            </a:r>
          </a:p>
          <a:p>
            <a:r>
              <a:rPr lang="en-US" baseline="0" dirty="0" smtClean="0"/>
              <a:t>This should be your goal for completing all your applications</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scholarship</a:t>
            </a:r>
            <a:r>
              <a:rPr lang="en-US" baseline="0" dirty="0" smtClean="0"/>
              <a:t> deadlines are in mid-March. Although some could be much earlier, including late February (or even fall!!) </a:t>
            </a:r>
          </a:p>
          <a:p>
            <a:r>
              <a:rPr lang="en-US" baseline="0" dirty="0" smtClean="0"/>
              <a:t>Most Local Scholarships have deadlines between late February-Mid March</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until May 1</a:t>
            </a:r>
            <a:r>
              <a:rPr lang="en-US" baseline="30000" dirty="0" smtClean="0"/>
              <a:t>st</a:t>
            </a:r>
            <a:r>
              <a:rPr lang="en-US" dirty="0" smtClean="0"/>
              <a:t> to compare financial aid awards</a:t>
            </a:r>
            <a:r>
              <a:rPr lang="en-US" baseline="0" dirty="0" smtClean="0"/>
              <a:t> and weigh your options. Only send your enrollment deposit to ONE school.</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30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until May 1</a:t>
            </a:r>
            <a:r>
              <a:rPr lang="en-US" baseline="30000" dirty="0" smtClean="0"/>
              <a:t>st</a:t>
            </a:r>
            <a:r>
              <a:rPr lang="en-US" dirty="0" smtClean="0"/>
              <a:t> to compare financial aid awards</a:t>
            </a:r>
            <a:r>
              <a:rPr lang="en-US" baseline="0" dirty="0" smtClean="0"/>
              <a:t> and weigh your options. Only send your enrollment deposit to ONE school.</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31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*November 1st*</a:t>
            </a:r>
            <a:r>
              <a:rPr lang="en-US" baseline="0" dirty="0" smtClean="0"/>
              <a:t> should be your goal deadline for applications! Why? Not just beginning of early action deadlines (1</a:t>
            </a:r>
            <a:r>
              <a:rPr lang="en-US" baseline="30000" dirty="0" smtClean="0"/>
              <a:t>st</a:t>
            </a:r>
            <a:r>
              <a:rPr lang="en-US" baseline="0" dirty="0" smtClean="0"/>
              <a:t> is u of m and hope, 15</a:t>
            </a:r>
            <a:r>
              <a:rPr lang="en-US" baseline="30000" dirty="0" smtClean="0"/>
              <a:t>th</a:t>
            </a:r>
            <a:r>
              <a:rPr lang="en-US" baseline="0" dirty="0" smtClean="0"/>
              <a:t> is K College) but even less selective schools may have early deadlines for scholarship consideration (CMU is Nov. 15</a:t>
            </a:r>
            <a:r>
              <a:rPr lang="en-US" baseline="30000" dirty="0" smtClean="0"/>
              <a:t>th</a:t>
            </a:r>
            <a:r>
              <a:rPr lang="en-US" baseline="0" dirty="0" smtClean="0"/>
              <a:t>) Special note: early action </a:t>
            </a:r>
            <a:r>
              <a:rPr lang="en-US" baseline="0" dirty="0" err="1" smtClean="0"/>
              <a:t>vs</a:t>
            </a:r>
            <a:r>
              <a:rPr lang="en-US" baseline="0" dirty="0" smtClean="0"/>
              <a:t> early decision</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32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596356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Graduation</a:t>
            </a:r>
            <a:r>
              <a:rPr lang="en-US" baseline="0" dirty="0" smtClean="0"/>
              <a:t> rates are more important than selectivity. But, in general, more selective institutions have higher graduation rates. </a:t>
            </a:r>
          </a:p>
          <a:p>
            <a:r>
              <a:rPr lang="en-US" baseline="0" dirty="0" smtClean="0"/>
              <a:t>Why is match important? Match/Reach schools = more likely to graduate</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445365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you have a list of reach, match,</a:t>
            </a:r>
            <a:r>
              <a:rPr lang="en-US" baseline="0" dirty="0" smtClean="0"/>
              <a:t> and safety schools, evaluate each school based on fit</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124176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important</a:t>
            </a:r>
            <a:r>
              <a:rPr lang="en-US" baseline="0" dirty="0" smtClean="0"/>
              <a:t> to identify as having free or reduced lunch</a:t>
            </a:r>
          </a:p>
          <a:p>
            <a:r>
              <a:rPr lang="en-US" baseline="0" dirty="0" smtClean="0"/>
              <a:t>Very important to know what Michigan SSG programs you might qualify for- low income, </a:t>
            </a:r>
            <a:r>
              <a:rPr lang="en-US" baseline="0" dirty="0" err="1" smtClean="0"/>
              <a:t>medicaid</a:t>
            </a:r>
            <a:r>
              <a:rPr lang="en-US" baseline="0" dirty="0" smtClean="0"/>
              <a:t>, native </a:t>
            </a:r>
            <a:r>
              <a:rPr lang="en-US" baseline="0" dirty="0" err="1" smtClean="0"/>
              <a:t>american</a:t>
            </a:r>
            <a:r>
              <a:rPr lang="en-US" baseline="0" dirty="0" smtClean="0"/>
              <a:t>, foster care, etc.</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943738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http://</a:t>
            </a:r>
            <a:r>
              <a:rPr lang="en-US" dirty="0" err="1" smtClean="0"/>
              <a:t>www.collegechoice.net</a:t>
            </a:r>
            <a:r>
              <a:rPr lang="en-US" dirty="0" smtClean="0"/>
              <a:t>/is-college-still-worth-the-debt/</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440339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Wedding: Avg. cost</a:t>
            </a:r>
            <a:r>
              <a:rPr lang="en-US" baseline="0" dirty="0" smtClean="0"/>
              <a:t> in 2012 in Lansing and GR areas Source: http://</a:t>
            </a:r>
            <a:r>
              <a:rPr lang="en-US" baseline="0" dirty="0" err="1" smtClean="0"/>
              <a:t>www.mlive.com</a:t>
            </a:r>
            <a:r>
              <a:rPr lang="en-US" baseline="0" dirty="0" smtClean="0"/>
              <a:t>/business/</a:t>
            </a:r>
            <a:r>
              <a:rPr lang="en-US" baseline="0" dirty="0" err="1" smtClean="0"/>
              <a:t>index.ssf</a:t>
            </a:r>
            <a:r>
              <a:rPr lang="en-US" baseline="0" dirty="0" smtClean="0"/>
              <a:t>/2012/08/</a:t>
            </a:r>
            <a:r>
              <a:rPr lang="en-US" baseline="0" dirty="0" err="1" smtClean="0"/>
              <a:t>weddings_cost_michigan.html</a:t>
            </a:r>
            <a:endParaRPr lang="en-US" baseline="0" dirty="0" smtClean="0"/>
          </a:p>
          <a:p>
            <a:r>
              <a:rPr lang="en-US" baseline="0" dirty="0" smtClean="0"/>
              <a:t>Car: US average 2015 Source: http://</a:t>
            </a:r>
            <a:r>
              <a:rPr lang="en-US" baseline="0" dirty="0" err="1" smtClean="0"/>
              <a:t>money.usnews.com</a:t>
            </a:r>
            <a:r>
              <a:rPr lang="en-US" baseline="0" dirty="0" smtClean="0"/>
              <a:t>/money/personal-finance/articles/2015/01/02/a-glimpse-at-your-expenses-100-years-ago</a:t>
            </a:r>
            <a:endParaRPr lang="en-US" dirty="0" smtClean="0"/>
          </a:p>
          <a:p>
            <a:r>
              <a:rPr lang="en-US" dirty="0" smtClean="0"/>
              <a:t>Home: Avg. sale</a:t>
            </a:r>
            <a:r>
              <a:rPr lang="en-US" baseline="0" dirty="0" smtClean="0"/>
              <a:t> price in Michigan Source :http://</a:t>
            </a:r>
            <a:r>
              <a:rPr lang="en-US" baseline="0" dirty="0" err="1" smtClean="0"/>
              <a:t>www.realtor.com</a:t>
            </a:r>
            <a:r>
              <a:rPr lang="en-US" baseline="0" dirty="0" smtClean="0"/>
              <a:t>/local/Michigan/home-prices?v7=1</a:t>
            </a:r>
            <a:endParaRPr lang="en-US" dirty="0" smtClean="0"/>
          </a:p>
          <a:p>
            <a:r>
              <a:rPr lang="en-US" dirty="0" smtClean="0"/>
              <a:t>Making the right choices,</a:t>
            </a:r>
            <a:r>
              <a:rPr lang="en-US" baseline="0" dirty="0" smtClean="0"/>
              <a:t> makes it WORTH it </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711863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Start</a:t>
            </a:r>
            <a:r>
              <a:rPr lang="en-US" baseline="0" dirty="0" smtClean="0"/>
              <a:t> gathering all your college information in ONE PLACE. This should include your list of colleges to consider, information about their admissions process, admissions contacts, helpful websites, account information, possible scholarships, due dates, </a:t>
            </a:r>
            <a:r>
              <a:rPr lang="en-US" baseline="0" dirty="0" err="1" smtClean="0"/>
              <a:t>etc</a:t>
            </a:r>
            <a:endParaRPr lang="en-US" baseline="0" dirty="0" smtClean="0"/>
          </a:p>
          <a:p>
            <a:pPr marL="228600" indent="-228600">
              <a:buAutoNum type="arabicPeriod"/>
            </a:pPr>
            <a:r>
              <a:rPr lang="en-US" baseline="0" dirty="0" smtClean="0"/>
              <a:t>Approx. 15 schools. Analyze for match and fit</a:t>
            </a:r>
          </a:p>
          <a:p>
            <a:pPr marL="228600" indent="-228600">
              <a:buAutoNum type="arabicPeriod"/>
            </a:pPr>
            <a:r>
              <a:rPr lang="en-US" baseline="0" dirty="0" smtClean="0"/>
              <a:t>Create or update</a:t>
            </a:r>
          </a:p>
          <a:p>
            <a:pPr marL="228600" indent="-228600">
              <a:buAutoNum type="arabicPeriod"/>
            </a:pPr>
            <a:r>
              <a:rPr lang="en-US" baseline="0" dirty="0" smtClean="0"/>
              <a:t>Start to think about this</a:t>
            </a:r>
          </a:p>
          <a:p>
            <a:pPr marL="228600" indent="-228600">
              <a:buAutoNum type="arabicPeriod"/>
            </a:pPr>
            <a:r>
              <a:rPr lang="en-US" baseline="0" dirty="0" smtClean="0"/>
              <a:t>Will provide one but you should adjust for your personal use</a:t>
            </a:r>
          </a:p>
          <a:p>
            <a:pPr marL="228600" indent="-228600">
              <a:buAutoNum type="arabicPeriod"/>
            </a:pPr>
            <a:r>
              <a:rPr lang="en-US" baseline="0" dirty="0" smtClean="0"/>
              <a:t>Become familiar with your financial situation. Talk to your family. Research federal and state grant programs. Research local scholarships and scholarships of the schools you are interested in. Use net price calculators</a:t>
            </a:r>
          </a:p>
          <a:p>
            <a:pPr marL="228600" indent="-228600">
              <a:buAutoNum type="arabicPeriod"/>
            </a:pPr>
            <a:r>
              <a:rPr lang="en-US" baseline="0" dirty="0" smtClean="0"/>
              <a:t>Necessary for communication with colleges. Organize. </a:t>
            </a:r>
          </a:p>
          <a:p>
            <a:pPr marL="228600" indent="-228600">
              <a:buAutoNum type="arabicPeriod"/>
            </a:pPr>
            <a:r>
              <a:rPr lang="en-US" baseline="0" dirty="0" smtClean="0"/>
              <a:t>Makes the process easier and quicker</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210844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 prior year</a:t>
            </a:r>
            <a:r>
              <a:rPr lang="en-US" baseline="0" dirty="0" smtClean="0"/>
              <a:t> taxes</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 prior year</a:t>
            </a:r>
            <a:r>
              <a:rPr lang="en-US" baseline="0" dirty="0" smtClean="0"/>
              <a:t> taxes</a:t>
            </a:r>
            <a:endParaRPr lang="en-US" dirty="0"/>
          </a:p>
        </p:txBody>
      </p:sp>
      <p:sp>
        <p:nvSpPr>
          <p:cNvPr id="4" name="Slide Number Placeholder 3"/>
          <p:cNvSpPr>
            <a:spLocks noGrp="1"/>
          </p:cNvSpPr>
          <p:nvPr>
            <p:ph type="sldNum" sz="quarter" idx="10"/>
          </p:nvPr>
        </p:nvSpPr>
        <p:spPr/>
        <p:txBody>
          <a:bodyPr/>
          <a:lstStyle/>
          <a:p>
            <a:fld id="{F99E8FBA-449F-0E49-AFBF-824A24BACB58}" type="slidenum">
              <a:rPr lang="en-US" smtClean="0"/>
              <a:pPr/>
              <a:t>26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4,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4,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4,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4,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4,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4,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4,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4,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4,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4, 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4,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4,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udentnpc.collegeboard.org/" TargetMode="External"/><Relationship Id="rId3" Type="http://schemas.openxmlformats.org/officeDocument/2006/relationships/hyperlink" Target="collegeabacus.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hyperlink" Target="http://www.michigan.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www.payscale.com/college-ro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hogan@saugatuckp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www.lewiscassisd.org/UserFiles/Servers/Server_3254871/File/CTE/colleges_in_michigan.pdf" TargetMode="External"/><Relationship Id="rId4" Type="http://schemas.openxmlformats.org/officeDocument/2006/relationships/hyperlink" Target="http://www.collegeresults.org/default.aspx" TargetMode="External"/><Relationship Id="rId5" Type="http://schemas.openxmlformats.org/officeDocument/2006/relationships/hyperlink" Target="http://www.michigancollegeguide.com/"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hyperlink" Target="https://www.collegeraptor.com/" TargetMode="External"/><Relationship Id="rId4" Type="http://schemas.openxmlformats.org/officeDocument/2006/relationships/hyperlink" Target="https://bigfuture.collegeboard.org/college-search"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Junior year </a:t>
            </a:r>
            <a:br>
              <a:rPr lang="en-US" dirty="0" smtClean="0"/>
            </a:br>
            <a:r>
              <a:rPr lang="en-US" dirty="0" smtClean="0"/>
              <a:t>college planning</a:t>
            </a:r>
            <a:endParaRPr lang="en-US" dirty="0"/>
          </a:p>
        </p:txBody>
      </p:sp>
      <p:sp>
        <p:nvSpPr>
          <p:cNvPr id="3" name="Subtitle 2"/>
          <p:cNvSpPr>
            <a:spLocks noGrp="1"/>
          </p:cNvSpPr>
          <p:nvPr>
            <p:ph type="subTitle" idx="1"/>
          </p:nvPr>
        </p:nvSpPr>
        <p:spPr/>
        <p:txBody>
          <a:bodyPr/>
          <a:lstStyle/>
          <a:p>
            <a:r>
              <a:rPr lang="en-US" dirty="0" smtClean="0"/>
              <a:t>Ms. Hogan, college adviser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346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1770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does college cost?</a:t>
            </a:r>
            <a:endParaRPr lang="en-US" dirty="0"/>
          </a:p>
        </p:txBody>
      </p:sp>
      <p:sp>
        <p:nvSpPr>
          <p:cNvPr id="4" name="Content Placeholder 3"/>
          <p:cNvSpPr>
            <a:spLocks noGrp="1"/>
          </p:cNvSpPr>
          <p:nvPr>
            <p:ph idx="1"/>
          </p:nvPr>
        </p:nvSpPr>
        <p:spPr/>
        <p:txBody>
          <a:bodyPr/>
          <a:lstStyle/>
          <a:p>
            <a:pPr marL="457200" indent="-457200">
              <a:buFont typeface="Arial"/>
              <a:buChar char="•"/>
            </a:pPr>
            <a:r>
              <a:rPr lang="en-US" sz="2800" dirty="0" smtClean="0"/>
              <a:t>Sticker price vs. net cost </a:t>
            </a:r>
          </a:p>
          <a:p>
            <a:pPr marL="745236" lvl="3" indent="-457200">
              <a:buFont typeface="Arial"/>
              <a:buChar char="•"/>
            </a:pPr>
            <a:r>
              <a:rPr lang="en-US" sz="2800" dirty="0" smtClean="0">
                <a:hlinkClick r:id="rId2"/>
              </a:rPr>
              <a:t>College Board Net Price Calculator </a:t>
            </a:r>
            <a:endParaRPr lang="en-US" sz="2800" dirty="0" smtClean="0"/>
          </a:p>
          <a:p>
            <a:pPr marL="745236" lvl="3" indent="-457200">
              <a:buFont typeface="Arial"/>
              <a:buChar char="•"/>
            </a:pPr>
            <a:r>
              <a:rPr lang="en-US" sz="2800" dirty="0" smtClean="0">
                <a:hlinkClick r:id="rId3" action="ppaction://hlinkfile"/>
              </a:rPr>
              <a:t>College Abacus</a:t>
            </a:r>
            <a:endParaRPr lang="en-US" sz="2800" dirty="0" smtClean="0"/>
          </a:p>
          <a:p>
            <a:pPr marL="745236" lvl="3" indent="-457200">
              <a:buFont typeface="Arial"/>
              <a:buChar char="•"/>
            </a:pPr>
            <a:r>
              <a:rPr lang="en-US" sz="2800" dirty="0" smtClean="0"/>
              <a:t>Net Price Calculator on college’s website</a:t>
            </a:r>
          </a:p>
          <a:p>
            <a:pPr marL="745236" lvl="3" indent="-457200">
              <a:buFont typeface="Arial"/>
              <a:buChar char="•"/>
            </a:pPr>
            <a:endParaRPr lang="en-US" dirty="0" smtClean="0"/>
          </a:p>
          <a:p>
            <a:pPr marL="745236" lvl="3" indent="-457200">
              <a:buFont typeface="Arial"/>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3575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financial aid</a:t>
            </a:r>
            <a:endParaRPr lang="en-US" dirty="0"/>
          </a:p>
        </p:txBody>
      </p:sp>
      <p:sp>
        <p:nvSpPr>
          <p:cNvPr id="3" name="Content Placeholder 2"/>
          <p:cNvSpPr>
            <a:spLocks noGrp="1"/>
          </p:cNvSpPr>
          <p:nvPr>
            <p:ph idx="1"/>
          </p:nvPr>
        </p:nvSpPr>
        <p:spPr/>
        <p:txBody>
          <a:bodyPr>
            <a:normAutofit/>
          </a:bodyPr>
          <a:lstStyle/>
          <a:p>
            <a:pPr>
              <a:buFont typeface="Arial"/>
              <a:buChar char="•"/>
            </a:pPr>
            <a:r>
              <a:rPr lang="en-US" sz="3600" dirty="0" smtClean="0"/>
              <a:t>Grants</a:t>
            </a:r>
          </a:p>
          <a:p>
            <a:pPr>
              <a:buFont typeface="Arial"/>
              <a:buChar char="•"/>
            </a:pPr>
            <a:r>
              <a:rPr lang="en-US" sz="3600" dirty="0" smtClean="0"/>
              <a:t>Scholarships</a:t>
            </a:r>
          </a:p>
          <a:p>
            <a:pPr>
              <a:buFont typeface="Arial"/>
              <a:buChar char="•"/>
            </a:pPr>
            <a:r>
              <a:rPr lang="en-US" sz="3600" dirty="0" smtClean="0"/>
              <a:t>Loans</a:t>
            </a:r>
          </a:p>
          <a:p>
            <a:pPr>
              <a:buFont typeface="Arial"/>
              <a:buChar char="•"/>
            </a:pPr>
            <a:r>
              <a:rPr lang="en-US" sz="3200" dirty="0" smtClean="0"/>
              <a:t>Other: work-study, savings</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4278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grants</a:t>
            </a:r>
            <a:endParaRPr lang="en-US" dirty="0"/>
          </a:p>
        </p:txBody>
      </p:sp>
      <p:sp>
        <p:nvSpPr>
          <p:cNvPr id="7" name="Text Placeholder 6"/>
          <p:cNvSpPr>
            <a:spLocks noGrp="1"/>
          </p:cNvSpPr>
          <p:nvPr>
            <p:ph type="body" idx="1"/>
          </p:nvPr>
        </p:nvSpPr>
        <p:spPr/>
        <p:txBody>
          <a:bodyPr/>
          <a:lstStyle/>
          <a:p>
            <a:pPr algn="ctr"/>
            <a:r>
              <a:rPr lang="en-US" dirty="0" smtClean="0"/>
              <a:t>What are they	</a:t>
            </a:r>
            <a:endParaRPr lang="en-US" dirty="0"/>
          </a:p>
        </p:txBody>
      </p:sp>
      <p:sp>
        <p:nvSpPr>
          <p:cNvPr id="8" name="Content Placeholder 7"/>
          <p:cNvSpPr>
            <a:spLocks noGrp="1"/>
          </p:cNvSpPr>
          <p:nvPr>
            <p:ph sz="half" idx="2"/>
          </p:nvPr>
        </p:nvSpPr>
        <p:spPr/>
        <p:txBody>
          <a:bodyPr/>
          <a:lstStyle/>
          <a:p>
            <a:pPr>
              <a:buFont typeface="Arial"/>
              <a:buChar char="•"/>
            </a:pPr>
            <a:r>
              <a:rPr lang="en-US" dirty="0" smtClean="0"/>
              <a:t>Free money</a:t>
            </a:r>
          </a:p>
          <a:p>
            <a:pPr>
              <a:buFont typeface="Arial"/>
              <a:buChar char="•"/>
            </a:pPr>
            <a:r>
              <a:rPr lang="en-US" dirty="0" smtClean="0"/>
              <a:t>Never have to pay back</a:t>
            </a:r>
          </a:p>
          <a:p>
            <a:pPr>
              <a:buFont typeface="Arial"/>
              <a:buChar char="•"/>
            </a:pPr>
            <a:r>
              <a:rPr lang="en-US" dirty="0" smtClean="0"/>
              <a:t>Based on financial need or demographics</a:t>
            </a:r>
            <a:endParaRPr lang="en-US" dirty="0"/>
          </a:p>
        </p:txBody>
      </p:sp>
      <p:sp>
        <p:nvSpPr>
          <p:cNvPr id="9" name="Text Placeholder 8"/>
          <p:cNvSpPr>
            <a:spLocks noGrp="1"/>
          </p:cNvSpPr>
          <p:nvPr>
            <p:ph type="body" sz="quarter" idx="3"/>
          </p:nvPr>
        </p:nvSpPr>
        <p:spPr/>
        <p:txBody>
          <a:bodyPr/>
          <a:lstStyle/>
          <a:p>
            <a:pPr algn="ctr"/>
            <a:r>
              <a:rPr lang="en-US" dirty="0" smtClean="0"/>
              <a:t>How to get them</a:t>
            </a:r>
            <a:endParaRPr lang="en-US" dirty="0"/>
          </a:p>
        </p:txBody>
      </p:sp>
      <p:sp>
        <p:nvSpPr>
          <p:cNvPr id="10" name="Content Placeholder 9"/>
          <p:cNvSpPr>
            <a:spLocks noGrp="1"/>
          </p:cNvSpPr>
          <p:nvPr>
            <p:ph sz="quarter" idx="4"/>
          </p:nvPr>
        </p:nvSpPr>
        <p:spPr/>
        <p:txBody>
          <a:bodyPr>
            <a:normAutofit fontScale="92500" lnSpcReduction="20000"/>
          </a:bodyPr>
          <a:lstStyle/>
          <a:p>
            <a:pPr>
              <a:buFont typeface="Arial"/>
              <a:buChar char="•"/>
            </a:pPr>
            <a:r>
              <a:rPr lang="en-US" dirty="0" smtClean="0"/>
              <a:t>Apply to college before financial aid deadlines</a:t>
            </a:r>
          </a:p>
          <a:p>
            <a:pPr>
              <a:buFont typeface="Arial"/>
              <a:buChar char="•"/>
            </a:pPr>
            <a:r>
              <a:rPr lang="en-US" dirty="0" smtClean="0"/>
              <a:t>Submit your FAFSA before March 1</a:t>
            </a:r>
            <a:r>
              <a:rPr lang="en-US" baseline="30000" dirty="0" smtClean="0"/>
              <a:t>st</a:t>
            </a:r>
            <a:r>
              <a:rPr lang="en-US" dirty="0" smtClean="0"/>
              <a:t> of your senior year</a:t>
            </a:r>
          </a:p>
          <a:p>
            <a:pPr>
              <a:buFont typeface="Arial"/>
              <a:buChar char="•"/>
            </a:pPr>
            <a:r>
              <a:rPr lang="en-US" dirty="0" smtClean="0"/>
              <a:t>Research Michigan’s Student Scholarships </a:t>
            </a:r>
            <a:r>
              <a:rPr lang="en-US" dirty="0"/>
              <a:t>and Grants: </a:t>
            </a:r>
            <a:r>
              <a:rPr lang="en-US" dirty="0">
                <a:hlinkClick r:id="rId3"/>
              </a:rPr>
              <a:t>http://www.michigan.gov</a:t>
            </a:r>
            <a:r>
              <a:rPr lang="en-US" dirty="0" smtClean="0">
                <a:hlinkClick r:id="rId3"/>
              </a:rPr>
              <a:t>/</a:t>
            </a:r>
            <a:endParaRPr lang="en-US" dirty="0" smtClean="0"/>
          </a:p>
          <a:p>
            <a:pPr>
              <a:buFont typeface="Arial"/>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0811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Very Important!!!</a:t>
            </a:r>
            <a:endParaRPr lang="en-US" dirty="0"/>
          </a:p>
        </p:txBody>
      </p:sp>
      <p:sp>
        <p:nvSpPr>
          <p:cNvPr id="3" name="Content Placeholder 2"/>
          <p:cNvSpPr>
            <a:spLocks noGrp="1"/>
          </p:cNvSpPr>
          <p:nvPr>
            <p:ph idx="1"/>
          </p:nvPr>
        </p:nvSpPr>
        <p:spPr>
          <a:xfrm>
            <a:off x="822960" y="1021624"/>
            <a:ext cx="7520940" cy="3907023"/>
          </a:xfrm>
        </p:spPr>
        <p:txBody>
          <a:bodyPr>
            <a:normAutofit/>
          </a:bodyPr>
          <a:lstStyle/>
          <a:p>
            <a:pPr algn="ctr"/>
            <a:r>
              <a:rPr lang="en-US" sz="2400" dirty="0" smtClean="0"/>
              <a:t>Be able to identify with the things that may qualify you for more aid:</a:t>
            </a:r>
          </a:p>
          <a:p>
            <a:pPr algn="ctr"/>
            <a:r>
              <a:rPr lang="en-US" sz="2000" dirty="0" smtClean="0"/>
              <a:t>Free and reduced Lunch</a:t>
            </a:r>
          </a:p>
          <a:p>
            <a:pPr algn="ctr"/>
            <a:r>
              <a:rPr lang="en-US" sz="2000" dirty="0" smtClean="0"/>
              <a:t>First Generation College</a:t>
            </a:r>
          </a:p>
          <a:p>
            <a:pPr algn="ctr"/>
            <a:r>
              <a:rPr lang="en-US" sz="2000" dirty="0" smtClean="0"/>
              <a:t>Foster Care</a:t>
            </a:r>
          </a:p>
          <a:p>
            <a:pPr algn="ctr"/>
            <a:r>
              <a:rPr lang="en-US" sz="2000" dirty="0" smtClean="0"/>
              <a:t>Native American </a:t>
            </a:r>
          </a:p>
          <a:p>
            <a:pPr algn="ctr"/>
            <a:r>
              <a:rPr lang="en-US" sz="2000" dirty="0" smtClean="0"/>
              <a:t>Medicaid coverage</a:t>
            </a:r>
          </a:p>
          <a:p>
            <a:pPr algn="ctr"/>
            <a:r>
              <a:rPr lang="en-US" sz="2000" dirty="0" smtClean="0"/>
              <a:t>Military/Veteran Status</a:t>
            </a:r>
          </a:p>
          <a:p>
            <a:pPr algn="ctr"/>
            <a:r>
              <a:rPr lang="en-US" sz="2000" dirty="0" smtClean="0"/>
              <a:t>Child of Police Office/Fire Fighter killed in line of duty</a:t>
            </a:r>
          </a:p>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9540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Scholarships</a:t>
            </a:r>
            <a:endParaRPr lang="en-US" dirty="0"/>
          </a:p>
        </p:txBody>
      </p:sp>
      <p:sp>
        <p:nvSpPr>
          <p:cNvPr id="3" name="Text Placeholder 2"/>
          <p:cNvSpPr>
            <a:spLocks noGrp="1"/>
          </p:cNvSpPr>
          <p:nvPr>
            <p:ph type="body" idx="1"/>
          </p:nvPr>
        </p:nvSpPr>
        <p:spPr/>
        <p:txBody>
          <a:bodyPr/>
          <a:lstStyle/>
          <a:p>
            <a:pPr algn="ctr"/>
            <a:r>
              <a:rPr lang="en-US" dirty="0" smtClean="0"/>
              <a:t>What are they</a:t>
            </a:r>
            <a:endParaRPr lang="en-US" dirty="0"/>
          </a:p>
        </p:txBody>
      </p:sp>
      <p:sp>
        <p:nvSpPr>
          <p:cNvPr id="4" name="Content Placeholder 3"/>
          <p:cNvSpPr>
            <a:spLocks noGrp="1"/>
          </p:cNvSpPr>
          <p:nvPr>
            <p:ph sz="half" idx="2"/>
          </p:nvPr>
        </p:nvSpPr>
        <p:spPr/>
        <p:txBody>
          <a:bodyPr>
            <a:normAutofit/>
          </a:bodyPr>
          <a:lstStyle/>
          <a:p>
            <a:pPr>
              <a:buFont typeface="Arial"/>
              <a:buChar char="•"/>
            </a:pPr>
            <a:r>
              <a:rPr lang="en-US" dirty="0" smtClean="0"/>
              <a:t>Free money</a:t>
            </a:r>
          </a:p>
          <a:p>
            <a:pPr>
              <a:buFont typeface="Arial"/>
              <a:buChar char="•"/>
            </a:pPr>
            <a:r>
              <a:rPr lang="en-US" dirty="0" smtClean="0"/>
              <a:t>Do not have to pay back</a:t>
            </a:r>
          </a:p>
          <a:p>
            <a:pPr>
              <a:buFont typeface="Arial"/>
              <a:buChar char="•"/>
            </a:pPr>
            <a:r>
              <a:rPr lang="en-US" dirty="0" smtClean="0"/>
              <a:t>Usually based on merit, talent, activity, demographics, financial need</a:t>
            </a:r>
            <a:endParaRPr lang="en-US" dirty="0"/>
          </a:p>
        </p:txBody>
      </p:sp>
      <p:sp>
        <p:nvSpPr>
          <p:cNvPr id="5" name="Text Placeholder 4"/>
          <p:cNvSpPr>
            <a:spLocks noGrp="1"/>
          </p:cNvSpPr>
          <p:nvPr>
            <p:ph type="body" sz="quarter" idx="3"/>
          </p:nvPr>
        </p:nvSpPr>
        <p:spPr/>
        <p:txBody>
          <a:bodyPr/>
          <a:lstStyle/>
          <a:p>
            <a:pPr algn="ctr"/>
            <a:r>
              <a:rPr lang="en-US" dirty="0" smtClean="0"/>
              <a:t>How to get them</a:t>
            </a:r>
            <a:endParaRPr lang="en-US" dirty="0"/>
          </a:p>
        </p:txBody>
      </p:sp>
      <p:sp>
        <p:nvSpPr>
          <p:cNvPr id="6" name="Content Placeholder 5"/>
          <p:cNvSpPr>
            <a:spLocks noGrp="1"/>
          </p:cNvSpPr>
          <p:nvPr>
            <p:ph sz="quarter" idx="4"/>
          </p:nvPr>
        </p:nvSpPr>
        <p:spPr/>
        <p:txBody>
          <a:bodyPr/>
          <a:lstStyle/>
          <a:p>
            <a:pPr>
              <a:buFont typeface="Arial"/>
              <a:buChar char="•"/>
            </a:pPr>
            <a:r>
              <a:rPr lang="en-US" dirty="0" smtClean="0"/>
              <a:t>Apply to colleges before financial aid deadlines</a:t>
            </a:r>
          </a:p>
          <a:p>
            <a:pPr>
              <a:buFont typeface="Arial"/>
              <a:buChar char="•"/>
            </a:pPr>
            <a:r>
              <a:rPr lang="en-US" dirty="0" smtClean="0"/>
              <a:t>Research</a:t>
            </a:r>
          </a:p>
          <a:p>
            <a:pPr>
              <a:buFont typeface="Arial"/>
              <a:buChar char="•"/>
            </a:pPr>
            <a:r>
              <a:rPr lang="en-US" dirty="0" smtClean="0"/>
              <a:t>Apply</a:t>
            </a:r>
          </a:p>
          <a:p>
            <a:pPr>
              <a:buFont typeface="Arial"/>
              <a:buChar char="•"/>
            </a:pPr>
            <a:r>
              <a:rPr lang="en-US" dirty="0" smtClean="0"/>
              <a:t>Stay organized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0299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loans</a:t>
            </a:r>
            <a:endParaRPr lang="en-US" dirty="0"/>
          </a:p>
        </p:txBody>
      </p:sp>
      <p:sp>
        <p:nvSpPr>
          <p:cNvPr id="3" name="Text Placeholder 2"/>
          <p:cNvSpPr>
            <a:spLocks noGrp="1"/>
          </p:cNvSpPr>
          <p:nvPr>
            <p:ph type="body" idx="1"/>
          </p:nvPr>
        </p:nvSpPr>
        <p:spPr/>
        <p:txBody>
          <a:bodyPr/>
          <a:lstStyle/>
          <a:p>
            <a:pPr algn="ctr"/>
            <a:r>
              <a:rPr lang="en-US" dirty="0" smtClean="0"/>
              <a:t>What they are	</a:t>
            </a:r>
            <a:endParaRPr lang="en-US" dirty="0"/>
          </a:p>
        </p:txBody>
      </p:sp>
      <p:sp>
        <p:nvSpPr>
          <p:cNvPr id="4" name="Content Placeholder 3"/>
          <p:cNvSpPr>
            <a:spLocks noGrp="1"/>
          </p:cNvSpPr>
          <p:nvPr>
            <p:ph sz="half" idx="2"/>
          </p:nvPr>
        </p:nvSpPr>
        <p:spPr/>
        <p:txBody>
          <a:bodyPr/>
          <a:lstStyle/>
          <a:p>
            <a:pPr>
              <a:buFont typeface="Arial"/>
              <a:buChar char="•"/>
            </a:pPr>
            <a:r>
              <a:rPr lang="en-US" dirty="0" smtClean="0"/>
              <a:t>Money you have to pay back with interest	</a:t>
            </a:r>
            <a:endParaRPr lang="en-US" dirty="0"/>
          </a:p>
        </p:txBody>
      </p:sp>
      <p:sp>
        <p:nvSpPr>
          <p:cNvPr id="5" name="Text Placeholder 4"/>
          <p:cNvSpPr>
            <a:spLocks noGrp="1"/>
          </p:cNvSpPr>
          <p:nvPr>
            <p:ph type="body" sz="quarter" idx="3"/>
          </p:nvPr>
        </p:nvSpPr>
        <p:spPr/>
        <p:txBody>
          <a:bodyPr/>
          <a:lstStyle/>
          <a:p>
            <a:pPr algn="ctr"/>
            <a:r>
              <a:rPr lang="en-US" dirty="0" smtClean="0"/>
              <a:t>How to get them</a:t>
            </a:r>
            <a:endParaRPr lang="en-US" dirty="0"/>
          </a:p>
        </p:txBody>
      </p:sp>
      <p:sp>
        <p:nvSpPr>
          <p:cNvPr id="6" name="Content Placeholder 5"/>
          <p:cNvSpPr>
            <a:spLocks noGrp="1"/>
          </p:cNvSpPr>
          <p:nvPr>
            <p:ph sz="quarter" idx="4"/>
          </p:nvPr>
        </p:nvSpPr>
        <p:spPr/>
        <p:txBody>
          <a:bodyPr/>
          <a:lstStyle/>
          <a:p>
            <a:pPr>
              <a:buFont typeface="Arial"/>
              <a:buChar char="•"/>
            </a:pPr>
            <a:r>
              <a:rPr lang="en-US" dirty="0" smtClean="0"/>
              <a:t>Submit your FAFSA before federal deadline: June 30</a:t>
            </a:r>
          </a:p>
          <a:p>
            <a:pPr>
              <a:buFont typeface="Arial"/>
              <a:buChar char="•"/>
            </a:pPr>
            <a:r>
              <a:rPr lang="en-US" dirty="0" smtClean="0"/>
              <a:t>Apply with private companies, banks, credit unions</a:t>
            </a:r>
          </a:p>
          <a:p>
            <a:pPr marL="0" indent="0"/>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2256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Reality of student loans</a:t>
            </a:r>
            <a:endParaRPr lang="en-US" dirty="0"/>
          </a:p>
        </p:txBody>
      </p:sp>
      <p:pic>
        <p:nvPicPr>
          <p:cNvPr id="9" name="Content Placeholder 8" descr="011.jpg"/>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8093" r="-18093"/>
          <a:stretch>
            <a:fillRect/>
          </a:stretch>
        </p:blipFill>
        <p:spPr>
          <a:xfrm>
            <a:off x="364957" y="914400"/>
            <a:ext cx="8343900" cy="397156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4882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Reality of student loans</a:t>
            </a:r>
            <a:endParaRPr lang="en-US" dirty="0"/>
          </a:p>
        </p:txBody>
      </p:sp>
      <p:sp>
        <p:nvSpPr>
          <p:cNvPr id="3" name="Text Placeholder 2"/>
          <p:cNvSpPr>
            <a:spLocks noGrp="1"/>
          </p:cNvSpPr>
          <p:nvPr>
            <p:ph type="body" idx="1"/>
          </p:nvPr>
        </p:nvSpPr>
        <p:spPr/>
        <p:txBody>
          <a:bodyPr/>
          <a:lstStyle/>
          <a:p>
            <a:pPr algn="ctr"/>
            <a:r>
              <a:rPr lang="en-US" dirty="0" smtClean="0"/>
              <a:t>Avg. costs</a:t>
            </a:r>
            <a:endParaRPr lang="en-US" dirty="0"/>
          </a:p>
        </p:txBody>
      </p:sp>
      <p:sp>
        <p:nvSpPr>
          <p:cNvPr id="4" name="Content Placeholder 3"/>
          <p:cNvSpPr>
            <a:spLocks noGrp="1"/>
          </p:cNvSpPr>
          <p:nvPr>
            <p:ph sz="half" idx="2"/>
          </p:nvPr>
        </p:nvSpPr>
        <p:spPr/>
        <p:txBody>
          <a:bodyPr/>
          <a:lstStyle/>
          <a:p>
            <a:pPr>
              <a:buFont typeface="Arial"/>
              <a:buChar char="•"/>
            </a:pPr>
            <a:r>
              <a:rPr lang="en-US" dirty="0" smtClean="0"/>
              <a:t>Wedding: $20, 901</a:t>
            </a:r>
          </a:p>
          <a:p>
            <a:pPr>
              <a:buFont typeface="Arial"/>
              <a:buChar char="•"/>
            </a:pPr>
            <a:r>
              <a:rPr lang="en-US" dirty="0" smtClean="0"/>
              <a:t>Car: $31, 252</a:t>
            </a:r>
          </a:p>
          <a:p>
            <a:pPr>
              <a:buFont typeface="Arial"/>
              <a:buChar char="•"/>
            </a:pPr>
            <a:r>
              <a:rPr lang="en-US" dirty="0" smtClean="0"/>
              <a:t>Home: $135,000</a:t>
            </a:r>
            <a:endParaRPr lang="en-US" dirty="0"/>
          </a:p>
        </p:txBody>
      </p:sp>
      <p:sp>
        <p:nvSpPr>
          <p:cNvPr id="5" name="Text Placeholder 4"/>
          <p:cNvSpPr>
            <a:spLocks noGrp="1"/>
          </p:cNvSpPr>
          <p:nvPr>
            <p:ph type="body" sz="quarter" idx="3"/>
          </p:nvPr>
        </p:nvSpPr>
        <p:spPr/>
        <p:txBody>
          <a:bodyPr/>
          <a:lstStyle/>
          <a:p>
            <a:pPr algn="ctr"/>
            <a:r>
              <a:rPr lang="en-US" dirty="0" smtClean="0"/>
              <a:t>Return on investment</a:t>
            </a:r>
            <a:endParaRPr lang="en-US" dirty="0"/>
          </a:p>
        </p:txBody>
      </p:sp>
      <p:sp>
        <p:nvSpPr>
          <p:cNvPr id="6" name="Content Placeholder 5"/>
          <p:cNvSpPr>
            <a:spLocks noGrp="1"/>
          </p:cNvSpPr>
          <p:nvPr>
            <p:ph sz="quarter" idx="4"/>
          </p:nvPr>
        </p:nvSpPr>
        <p:spPr/>
        <p:txBody>
          <a:bodyPr/>
          <a:lstStyle/>
          <a:p>
            <a:pPr>
              <a:buFont typeface="Arial"/>
              <a:buChar char="•"/>
            </a:pPr>
            <a:r>
              <a:rPr lang="en-US" dirty="0" smtClean="0"/>
              <a:t>Despite rising student debt rates, college is still worth it</a:t>
            </a:r>
          </a:p>
          <a:p>
            <a:pPr>
              <a:buFont typeface="Arial"/>
              <a:buChar char="•"/>
            </a:pPr>
            <a:r>
              <a:rPr lang="en-US" dirty="0" smtClean="0">
                <a:hlinkClick r:id="rId3"/>
              </a:rPr>
              <a:t>Pay Scale ROI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3824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&amp; Planning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3091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262769" y="1021948"/>
            <a:ext cx="4642253" cy="4058593"/>
          </a:xfrm>
        </p:spPr>
        <p:txBody>
          <a:bodyPr>
            <a:normAutofit/>
          </a:bodyPr>
          <a:lstStyle/>
          <a:p>
            <a:pPr marL="457200" indent="-457200">
              <a:buFont typeface="Wingdings" charset="2"/>
              <a:buChar char="v"/>
            </a:pPr>
            <a:r>
              <a:rPr lang="en-US" dirty="0" smtClean="0"/>
              <a:t>Ms. Hogan</a:t>
            </a:r>
          </a:p>
          <a:p>
            <a:pPr marL="457200" indent="-457200">
              <a:buFont typeface="Wingdings" charset="2"/>
              <a:buChar char="v"/>
            </a:pPr>
            <a:r>
              <a:rPr lang="en-US" dirty="0" smtClean="0"/>
              <a:t>College Adviser</a:t>
            </a:r>
          </a:p>
          <a:p>
            <a:pPr marL="457200" indent="-457200">
              <a:buFont typeface="Wingdings" charset="2"/>
              <a:buChar char="v"/>
            </a:pPr>
            <a:r>
              <a:rPr lang="en-US" dirty="0" smtClean="0"/>
              <a:t>First-Generation College Graduate</a:t>
            </a:r>
          </a:p>
          <a:p>
            <a:pPr marL="457200" indent="-457200">
              <a:buFont typeface="Wingdings" charset="2"/>
              <a:buChar char="v"/>
            </a:pPr>
            <a:r>
              <a:rPr lang="en-US" dirty="0" smtClean="0"/>
              <a:t>2015 WMU Graduate</a:t>
            </a:r>
          </a:p>
          <a:p>
            <a:pPr marL="457200" indent="-457200">
              <a:buFont typeface="Wingdings" charset="2"/>
              <a:buChar char="v"/>
            </a:pPr>
            <a:r>
              <a:rPr lang="en-US" dirty="0" smtClean="0"/>
              <a:t>Majors: English &amp; Spanish</a:t>
            </a:r>
          </a:p>
          <a:p>
            <a:pPr marL="457200" indent="-457200">
              <a:buFont typeface="Wingdings" charset="2"/>
              <a:buChar char="v"/>
            </a:pPr>
            <a:r>
              <a:rPr lang="en-US" dirty="0" smtClean="0"/>
              <a:t>Minor: Speech &amp; Hearing Processes</a:t>
            </a:r>
          </a:p>
        </p:txBody>
      </p:sp>
      <p:pic>
        <p:nvPicPr>
          <p:cNvPr id="12" name="Content Placeholder 11" descr="IMG_1997.JPG"/>
          <p:cNvPicPr>
            <a:picLocks noGrp="1" noChangeAspect="1"/>
          </p:cNvPicPr>
          <p:nvPr>
            <p:ph sz="half" idx="2"/>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26614" r="-26614"/>
          <a:stretch>
            <a:fillRect/>
          </a:stretch>
        </p:blipFill>
        <p:spPr>
          <a:xfrm>
            <a:off x="4709480" y="365760"/>
            <a:ext cx="3898265" cy="45228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itle 8"/>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0734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you do </a:t>
            </a:r>
            <a:r>
              <a:rPr lang="en-US" i="1" dirty="0" smtClean="0"/>
              <a:t>now</a:t>
            </a:r>
            <a:r>
              <a:rPr lang="en-US" dirty="0" smtClean="0"/>
              <a:t>?</a:t>
            </a:r>
            <a:endParaRPr lang="en-US" dirty="0"/>
          </a:p>
        </p:txBody>
      </p:sp>
      <p:sp>
        <p:nvSpPr>
          <p:cNvPr id="3" name="Content Placeholder 2"/>
          <p:cNvSpPr>
            <a:spLocks noGrp="1"/>
          </p:cNvSpPr>
          <p:nvPr>
            <p:ph idx="1"/>
          </p:nvPr>
        </p:nvSpPr>
        <p:spPr>
          <a:xfrm>
            <a:off x="822960" y="1100627"/>
            <a:ext cx="7520940" cy="3952273"/>
          </a:xfrm>
        </p:spPr>
        <p:txBody>
          <a:bodyPr>
            <a:noAutofit/>
          </a:bodyPr>
          <a:lstStyle/>
          <a:p>
            <a:pPr>
              <a:buFont typeface="+mj-ea"/>
              <a:buAutoNum type="circleNumDbPlain"/>
            </a:pPr>
            <a:r>
              <a:rPr lang="en-US" sz="2400" dirty="0" smtClean="0"/>
              <a:t> College </a:t>
            </a:r>
            <a:r>
              <a:rPr lang="en-US" sz="2400" dirty="0"/>
              <a:t>notebook, folder, Google doc</a:t>
            </a:r>
          </a:p>
          <a:p>
            <a:pPr>
              <a:buFont typeface="+mj-ea"/>
              <a:buAutoNum type="circleNumDbPlain"/>
            </a:pPr>
            <a:r>
              <a:rPr lang="en-US" sz="2400" dirty="0" smtClean="0"/>
              <a:t> List of colleges</a:t>
            </a:r>
          </a:p>
          <a:p>
            <a:pPr>
              <a:buFont typeface="+mj-ea"/>
              <a:buAutoNum type="circleNumDbPlain"/>
            </a:pPr>
            <a:r>
              <a:rPr lang="en-US" sz="2400" dirty="0" smtClean="0"/>
              <a:t> Résumé, list of activities, honors, and awards </a:t>
            </a:r>
          </a:p>
          <a:p>
            <a:pPr>
              <a:buFont typeface="+mj-ea"/>
              <a:buAutoNum type="circleNumDbPlain"/>
            </a:pPr>
            <a:r>
              <a:rPr lang="en-US" sz="2400" dirty="0" smtClean="0"/>
              <a:t> Letters of recommendation </a:t>
            </a:r>
          </a:p>
          <a:p>
            <a:pPr>
              <a:buFont typeface="+mj-ea"/>
              <a:buAutoNum type="circleNumDbPlain"/>
            </a:pPr>
            <a:r>
              <a:rPr lang="en-US" sz="2400" dirty="0" smtClean="0"/>
              <a:t> Timeline of important dates and deadlines</a:t>
            </a:r>
          </a:p>
          <a:p>
            <a:pPr>
              <a:buFont typeface="+mj-ea"/>
              <a:buAutoNum type="circleNumDbPlain"/>
            </a:pPr>
            <a:r>
              <a:rPr lang="en-US" sz="2400" dirty="0" smtClean="0"/>
              <a:t> Financial aid search</a:t>
            </a:r>
          </a:p>
          <a:p>
            <a:pPr>
              <a:buFont typeface="+mj-ea"/>
              <a:buAutoNum type="circleNumDbPlain"/>
            </a:pPr>
            <a:r>
              <a:rPr lang="en-US" sz="2400" dirty="0" smtClean="0"/>
              <a:t> Professional and regular e-mail use</a:t>
            </a:r>
          </a:p>
          <a:p>
            <a:pPr>
              <a:buFont typeface="+mj-ea"/>
              <a:buAutoNum type="circleNumDbPlain"/>
            </a:pPr>
            <a:r>
              <a:rPr lang="en-US" sz="2400" dirty="0" smtClean="0"/>
              <a:t> Memorize SSN </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8720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dates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7613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April 12</a:t>
            </a:r>
            <a:r>
              <a:rPr lang="en-US" sz="4800" baseline="30000" dirty="0" smtClean="0"/>
              <a:t>th</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SAT at Saugatuck High School</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7509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June-August</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Go on campus visits</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20283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August-September</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Begin applications</a:t>
            </a:r>
          </a:p>
          <a:p>
            <a:pPr algn="ctr"/>
            <a:r>
              <a:rPr lang="en-US" sz="3200" dirty="0" smtClean="0"/>
              <a:t>Retake SAT</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2293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October 1</a:t>
            </a:r>
            <a:r>
              <a:rPr lang="en-US" sz="4800" baseline="30000" dirty="0" smtClean="0"/>
              <a:t>st</a:t>
            </a:r>
            <a:r>
              <a:rPr lang="en-US" sz="4800" dirty="0" smtClean="0"/>
              <a:t> </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FAFSA Opens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6333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End of October</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College Application Week!</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29939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November 1st</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Early Action deadlines begin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2085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March 1</a:t>
            </a:r>
            <a:r>
              <a:rPr lang="en-US" sz="4800" baseline="30000" dirty="0" smtClean="0"/>
              <a:t>st</a:t>
            </a:r>
            <a:r>
              <a:rPr lang="en-US" sz="4800" dirty="0" smtClean="0"/>
              <a:t> </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Michigan FAFSA Deadline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4463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March</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Complete scholarship applications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6155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What we will cover today:</a:t>
            </a:r>
            <a:endParaRPr lang="en-US" sz="3200" dirty="0"/>
          </a:p>
        </p:txBody>
      </p:sp>
      <p:sp>
        <p:nvSpPr>
          <p:cNvPr id="6" name="Content Placeholder 5"/>
          <p:cNvSpPr>
            <a:spLocks noGrp="1"/>
          </p:cNvSpPr>
          <p:nvPr>
            <p:ph idx="1"/>
          </p:nvPr>
        </p:nvSpPr>
        <p:spPr/>
        <p:txBody>
          <a:bodyPr>
            <a:normAutofit/>
          </a:bodyPr>
          <a:lstStyle/>
          <a:p>
            <a:pPr>
              <a:lnSpc>
                <a:spcPct val="150000"/>
              </a:lnSpc>
              <a:buAutoNum type="arabicPeriod"/>
            </a:pPr>
            <a:r>
              <a:rPr lang="en-US" sz="3600" dirty="0" smtClean="0"/>
              <a:t> College match and fit</a:t>
            </a:r>
          </a:p>
          <a:p>
            <a:pPr>
              <a:lnSpc>
                <a:spcPct val="150000"/>
              </a:lnSpc>
              <a:buAutoNum type="arabicPeriod"/>
            </a:pPr>
            <a:r>
              <a:rPr lang="en-US" sz="3600" dirty="0" smtClean="0"/>
              <a:t> Financial aid</a:t>
            </a:r>
          </a:p>
          <a:p>
            <a:pPr>
              <a:lnSpc>
                <a:spcPct val="150000"/>
              </a:lnSpc>
              <a:buAutoNum type="arabicPeriod"/>
            </a:pPr>
            <a:r>
              <a:rPr lang="en-US" sz="3600" dirty="0" smtClean="0"/>
              <a:t> Preparation, planning, and timeline</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9735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May 1st</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College Decision Day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464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June 30th</a:t>
            </a:r>
            <a:endParaRPr lang="en-US" sz="4800"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Federal FAFSA Deadline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679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Now-Senior Year timeline</a:t>
            </a:r>
            <a:endParaRPr lang="en-US" dirty="0"/>
          </a:p>
        </p:txBody>
      </p:sp>
      <p:sp>
        <p:nvSpPr>
          <p:cNvPr id="3" name="Content Placeholder 2"/>
          <p:cNvSpPr>
            <a:spLocks noGrp="1"/>
          </p:cNvSpPr>
          <p:nvPr>
            <p:ph idx="1"/>
          </p:nvPr>
        </p:nvSpPr>
        <p:spPr>
          <a:xfrm>
            <a:off x="822960" y="914400"/>
            <a:ext cx="7520940" cy="4525060"/>
          </a:xfrm>
        </p:spPr>
        <p:txBody>
          <a:bodyPr>
            <a:normAutofit fontScale="92500" lnSpcReduction="10000"/>
          </a:bodyPr>
          <a:lstStyle/>
          <a:p>
            <a:pPr>
              <a:buFont typeface="Wingdings" charset="2"/>
              <a:buChar char="²"/>
            </a:pPr>
            <a:r>
              <a:rPr lang="en-US" sz="2000" dirty="0" smtClean="0"/>
              <a:t>April 12/13 :Take your SAT</a:t>
            </a:r>
          </a:p>
          <a:p>
            <a:pPr>
              <a:buFont typeface="Wingdings" charset="2"/>
              <a:buChar char="²"/>
            </a:pPr>
            <a:r>
              <a:rPr lang="en-US" sz="2000" dirty="0" smtClean="0"/>
              <a:t>Summer :Visit college campuses</a:t>
            </a:r>
          </a:p>
          <a:p>
            <a:pPr>
              <a:buFont typeface="Wingdings" charset="2"/>
              <a:buChar char="²"/>
            </a:pPr>
            <a:r>
              <a:rPr lang="en-US" sz="2000" dirty="0" smtClean="0"/>
              <a:t>August-September: </a:t>
            </a:r>
          </a:p>
          <a:p>
            <a:pPr lvl="2">
              <a:buFont typeface="Wingdings" charset="2"/>
              <a:buChar char="²"/>
            </a:pPr>
            <a:r>
              <a:rPr lang="en-US" sz="2000" dirty="0"/>
              <a:t>B</a:t>
            </a:r>
            <a:r>
              <a:rPr lang="en-US" sz="2000" dirty="0" smtClean="0"/>
              <a:t>egin your college applications!</a:t>
            </a:r>
          </a:p>
          <a:p>
            <a:pPr lvl="2">
              <a:buFont typeface="Wingdings" charset="2"/>
              <a:buChar char="²"/>
            </a:pPr>
            <a:r>
              <a:rPr lang="en-US" sz="2000" dirty="0" smtClean="0"/>
              <a:t> Retake your SAT.</a:t>
            </a:r>
          </a:p>
          <a:p>
            <a:pPr>
              <a:buFont typeface="Wingdings" charset="2"/>
              <a:buChar char="²"/>
            </a:pPr>
            <a:r>
              <a:rPr lang="en-US" sz="2000" dirty="0" smtClean="0"/>
              <a:t>October 1</a:t>
            </a:r>
            <a:r>
              <a:rPr lang="en-US" sz="2000" baseline="30000" dirty="0" smtClean="0"/>
              <a:t>st</a:t>
            </a:r>
            <a:r>
              <a:rPr lang="en-US" sz="2000" dirty="0" smtClean="0"/>
              <a:t>: FAFSA opens!</a:t>
            </a:r>
          </a:p>
          <a:p>
            <a:pPr>
              <a:buFont typeface="Wingdings" charset="2"/>
              <a:buChar char="²"/>
            </a:pPr>
            <a:r>
              <a:rPr lang="en-US" sz="2000" dirty="0"/>
              <a:t>End of </a:t>
            </a:r>
            <a:r>
              <a:rPr lang="en-US" sz="2000" dirty="0" smtClean="0"/>
              <a:t>October: </a:t>
            </a:r>
            <a:r>
              <a:rPr lang="en-US" dirty="0" smtClean="0"/>
              <a:t>College </a:t>
            </a:r>
            <a:r>
              <a:rPr lang="en-US" dirty="0"/>
              <a:t>Application Week</a:t>
            </a:r>
          </a:p>
          <a:p>
            <a:pPr>
              <a:buFont typeface="Wingdings" charset="2"/>
              <a:buChar char="²"/>
            </a:pPr>
            <a:r>
              <a:rPr lang="en-US" sz="2000" dirty="0"/>
              <a:t>November </a:t>
            </a:r>
            <a:r>
              <a:rPr lang="en-US" sz="2000" dirty="0" smtClean="0"/>
              <a:t>1</a:t>
            </a:r>
            <a:r>
              <a:rPr lang="en-US" sz="2000" baseline="30000" dirty="0" smtClean="0"/>
              <a:t>st</a:t>
            </a:r>
            <a:r>
              <a:rPr lang="en-US" sz="2000" dirty="0" smtClean="0"/>
              <a:t>: </a:t>
            </a:r>
            <a:r>
              <a:rPr lang="en-US" dirty="0" smtClean="0"/>
              <a:t>Early </a:t>
            </a:r>
            <a:r>
              <a:rPr lang="en-US" dirty="0"/>
              <a:t>action deadlines begin</a:t>
            </a:r>
          </a:p>
          <a:p>
            <a:pPr>
              <a:buFont typeface="Wingdings" charset="2"/>
              <a:buChar char="²"/>
            </a:pPr>
            <a:r>
              <a:rPr lang="en-US" sz="2000" dirty="0"/>
              <a:t>March 1</a:t>
            </a:r>
            <a:r>
              <a:rPr lang="en-US" sz="2000" baseline="30000" dirty="0"/>
              <a:t>st</a:t>
            </a:r>
            <a:r>
              <a:rPr lang="en-US" sz="2000" dirty="0"/>
              <a:t> </a:t>
            </a:r>
            <a:r>
              <a:rPr lang="en-US" sz="2000" dirty="0" smtClean="0"/>
              <a:t>: </a:t>
            </a:r>
            <a:r>
              <a:rPr lang="en-US" dirty="0" smtClean="0"/>
              <a:t>Michigan </a:t>
            </a:r>
            <a:r>
              <a:rPr lang="en-US" dirty="0"/>
              <a:t>FAFSA </a:t>
            </a:r>
            <a:r>
              <a:rPr lang="en-US" dirty="0" smtClean="0"/>
              <a:t>deadline</a:t>
            </a:r>
          </a:p>
          <a:p>
            <a:pPr>
              <a:buFont typeface="Wingdings" charset="2"/>
              <a:buChar char="²"/>
            </a:pPr>
            <a:r>
              <a:rPr lang="en-US" sz="2100" dirty="0" smtClean="0"/>
              <a:t>March: </a:t>
            </a:r>
            <a:r>
              <a:rPr lang="en-US" dirty="0" smtClean="0"/>
              <a:t>Complete scholarship applications</a:t>
            </a:r>
            <a:endParaRPr lang="en-US" dirty="0"/>
          </a:p>
          <a:p>
            <a:pPr>
              <a:buFont typeface="Wingdings" charset="2"/>
              <a:buChar char="²"/>
            </a:pPr>
            <a:r>
              <a:rPr lang="en-US" sz="2000" dirty="0"/>
              <a:t>May 1</a:t>
            </a:r>
            <a:r>
              <a:rPr lang="en-US" sz="2000" baseline="30000" dirty="0"/>
              <a:t>st</a:t>
            </a:r>
            <a:r>
              <a:rPr lang="en-US" sz="2000" dirty="0" smtClean="0"/>
              <a:t>: College </a:t>
            </a:r>
            <a:r>
              <a:rPr lang="en-US" sz="2000" dirty="0"/>
              <a:t>Decision Day</a:t>
            </a:r>
          </a:p>
          <a:p>
            <a:pPr>
              <a:buFont typeface="Wingdings" charset="2"/>
              <a:buChar char="²"/>
            </a:pPr>
            <a:r>
              <a:rPr lang="en-US" sz="2000" dirty="0"/>
              <a:t>June 30: Federal FAFSA </a:t>
            </a:r>
            <a:r>
              <a:rPr lang="en-US" sz="2000" dirty="0" smtClean="0"/>
              <a:t>deadline</a:t>
            </a:r>
          </a:p>
          <a:p>
            <a:pPr>
              <a:buFont typeface="Wingdings" charset="2"/>
              <a:buChar char="²"/>
            </a:pPr>
            <a:endParaRPr lang="en-US" dirty="0" smtClean="0"/>
          </a:p>
          <a:p>
            <a:pPr>
              <a:buFont typeface="Wingdings" charset="2"/>
              <a:buChar char="²"/>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49016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me:</a:t>
            </a:r>
            <a:endParaRPr lang="en-US" dirty="0"/>
          </a:p>
        </p:txBody>
      </p:sp>
      <p:sp>
        <p:nvSpPr>
          <p:cNvPr id="3" name="Content Placeholder 2"/>
          <p:cNvSpPr>
            <a:spLocks noGrp="1"/>
          </p:cNvSpPr>
          <p:nvPr>
            <p:ph idx="1"/>
          </p:nvPr>
        </p:nvSpPr>
        <p:spPr>
          <a:xfrm>
            <a:off x="822960" y="1100628"/>
            <a:ext cx="7520940" cy="3869437"/>
          </a:xfrm>
        </p:spPr>
        <p:txBody>
          <a:bodyPr>
            <a:normAutofit/>
          </a:bodyPr>
          <a:lstStyle/>
          <a:p>
            <a:pPr algn="ctr"/>
            <a:endParaRPr lang="en-US" dirty="0" smtClean="0"/>
          </a:p>
          <a:p>
            <a:pPr algn="ctr"/>
            <a:r>
              <a:rPr lang="en-US" sz="2800" dirty="0" smtClean="0"/>
              <a:t>Ms. Hogan</a:t>
            </a:r>
          </a:p>
          <a:p>
            <a:pPr algn="ctr"/>
            <a:endParaRPr lang="en-US" sz="2400" dirty="0" smtClean="0"/>
          </a:p>
          <a:p>
            <a:pPr algn="ctr"/>
            <a:r>
              <a:rPr lang="en-US" sz="2400" dirty="0" smtClean="0"/>
              <a:t>Tuesdays and Thursdays @ Saugatuck </a:t>
            </a:r>
          </a:p>
          <a:p>
            <a:pPr algn="ctr"/>
            <a:r>
              <a:rPr lang="en-US" sz="2400" dirty="0" smtClean="0"/>
              <a:t>Between MAC Lab, Room 4, and Media Center</a:t>
            </a:r>
          </a:p>
          <a:p>
            <a:pPr algn="ctr"/>
            <a:endParaRPr lang="en-US" dirty="0"/>
          </a:p>
          <a:p>
            <a:pPr algn="ctr"/>
            <a:r>
              <a:rPr lang="en-US" sz="2400" dirty="0" smtClean="0">
                <a:hlinkClick r:id="rId2"/>
              </a:rPr>
              <a:t>ehogan@saugatuckps.com</a:t>
            </a:r>
            <a:endParaRPr lang="en-US" sz="2400" dirty="0" smtClean="0"/>
          </a:p>
          <a:p>
            <a:pPr algn="ctr"/>
            <a:r>
              <a:rPr lang="en-US" sz="2400" dirty="0" smtClean="0"/>
              <a:t>Twitter: @</a:t>
            </a:r>
            <a:r>
              <a:rPr lang="en-US" sz="2400" dirty="0" err="1" smtClean="0"/>
              <a:t>SHSAdviser</a:t>
            </a:r>
            <a:endParaRPr lang="en-US" sz="2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8070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College match and fit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9381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College Match and fit</a:t>
            </a:r>
            <a:endParaRPr lang="en-US" dirty="0"/>
          </a:p>
        </p:txBody>
      </p:sp>
      <p:sp>
        <p:nvSpPr>
          <p:cNvPr id="7" name="Text Placeholder 6"/>
          <p:cNvSpPr>
            <a:spLocks noGrp="1"/>
          </p:cNvSpPr>
          <p:nvPr>
            <p:ph type="body" idx="1"/>
          </p:nvPr>
        </p:nvSpPr>
        <p:spPr/>
        <p:txBody>
          <a:bodyPr>
            <a:noAutofit/>
          </a:bodyPr>
          <a:lstStyle/>
          <a:p>
            <a:pPr algn="ctr"/>
            <a:r>
              <a:rPr lang="en-US" sz="3200" dirty="0" smtClean="0"/>
              <a:t>Match	</a:t>
            </a:r>
            <a:endParaRPr lang="en-US" sz="3200" dirty="0"/>
          </a:p>
        </p:txBody>
      </p:sp>
      <p:sp>
        <p:nvSpPr>
          <p:cNvPr id="5" name="Content Placeholder 4"/>
          <p:cNvSpPr>
            <a:spLocks noGrp="1"/>
          </p:cNvSpPr>
          <p:nvPr>
            <p:ph sz="half" idx="2"/>
          </p:nvPr>
        </p:nvSpPr>
        <p:spPr/>
        <p:txBody>
          <a:bodyPr/>
          <a:lstStyle/>
          <a:p>
            <a:pPr>
              <a:buFont typeface="Arial"/>
              <a:buChar char="•"/>
            </a:pPr>
            <a:r>
              <a:rPr lang="en-US" dirty="0" smtClean="0"/>
              <a:t>Test scores</a:t>
            </a:r>
          </a:p>
          <a:p>
            <a:pPr>
              <a:buFont typeface="Arial"/>
              <a:buChar char="•"/>
            </a:pPr>
            <a:r>
              <a:rPr lang="en-US" dirty="0" smtClean="0"/>
              <a:t>GPA</a:t>
            </a:r>
          </a:p>
          <a:p>
            <a:pPr>
              <a:buFont typeface="Arial"/>
              <a:buChar char="•"/>
            </a:pPr>
            <a:r>
              <a:rPr lang="en-US" dirty="0" smtClean="0"/>
              <a:t>Graduation and retention rates</a:t>
            </a:r>
          </a:p>
        </p:txBody>
      </p:sp>
      <p:sp>
        <p:nvSpPr>
          <p:cNvPr id="8" name="Text Placeholder 7"/>
          <p:cNvSpPr>
            <a:spLocks noGrp="1"/>
          </p:cNvSpPr>
          <p:nvPr>
            <p:ph type="body" sz="quarter" idx="3"/>
          </p:nvPr>
        </p:nvSpPr>
        <p:spPr/>
        <p:txBody>
          <a:bodyPr>
            <a:noAutofit/>
          </a:bodyPr>
          <a:lstStyle/>
          <a:p>
            <a:pPr algn="ctr"/>
            <a:r>
              <a:rPr lang="en-US" sz="3200" dirty="0" smtClean="0"/>
              <a:t>fit</a:t>
            </a:r>
            <a:endParaRPr lang="en-US" sz="3200" dirty="0"/>
          </a:p>
        </p:txBody>
      </p:sp>
      <p:sp>
        <p:nvSpPr>
          <p:cNvPr id="9" name="Content Placeholder 8"/>
          <p:cNvSpPr>
            <a:spLocks noGrp="1"/>
          </p:cNvSpPr>
          <p:nvPr>
            <p:ph sz="quarter" idx="4"/>
          </p:nvPr>
        </p:nvSpPr>
        <p:spPr>
          <a:xfrm>
            <a:off x="4700016" y="1701848"/>
            <a:ext cx="3200400" cy="3305696"/>
          </a:xfrm>
        </p:spPr>
        <p:txBody>
          <a:bodyPr>
            <a:normAutofit/>
          </a:bodyPr>
          <a:lstStyle/>
          <a:p>
            <a:pPr>
              <a:buFont typeface="Arial"/>
              <a:buChar char="•"/>
            </a:pPr>
            <a:r>
              <a:rPr lang="en-US" dirty="0" smtClean="0"/>
              <a:t>Location</a:t>
            </a:r>
          </a:p>
          <a:p>
            <a:pPr>
              <a:buFont typeface="Arial"/>
              <a:buChar char="•"/>
            </a:pPr>
            <a:r>
              <a:rPr lang="en-US" dirty="0" smtClean="0"/>
              <a:t>Size</a:t>
            </a:r>
          </a:p>
          <a:p>
            <a:pPr>
              <a:buFont typeface="Arial"/>
              <a:buChar char="•"/>
            </a:pPr>
            <a:r>
              <a:rPr lang="en-US" dirty="0" smtClean="0"/>
              <a:t>Cost</a:t>
            </a:r>
          </a:p>
          <a:p>
            <a:pPr>
              <a:buFont typeface="Arial"/>
              <a:buChar char="•"/>
            </a:pPr>
            <a:r>
              <a:rPr lang="en-US" dirty="0" smtClean="0"/>
              <a:t>Majors offered</a:t>
            </a:r>
          </a:p>
          <a:p>
            <a:pPr>
              <a:buFont typeface="Arial"/>
              <a:buChar char="•"/>
            </a:pPr>
            <a:r>
              <a:rPr lang="en-US" dirty="0" smtClean="0"/>
              <a:t>Sports</a:t>
            </a:r>
          </a:p>
          <a:p>
            <a:pPr>
              <a:buFont typeface="Arial"/>
              <a:buChar char="•"/>
            </a:pPr>
            <a:r>
              <a:rPr lang="en-US" dirty="0" smtClean="0"/>
              <a:t>Clubs</a:t>
            </a:r>
          </a:p>
          <a:p>
            <a:pPr>
              <a:buFont typeface="Arial"/>
              <a:buChar char="•"/>
            </a:pPr>
            <a:r>
              <a:rPr lang="en-US" dirty="0" smtClean="0"/>
              <a:t>Diversity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82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Begin your search with match</a:t>
            </a:r>
            <a:endParaRPr lang="en-US" dirty="0"/>
          </a:p>
        </p:txBody>
      </p:sp>
      <p:sp>
        <p:nvSpPr>
          <p:cNvPr id="8" name="TextBox 7"/>
          <p:cNvSpPr txBox="1"/>
          <p:nvPr/>
        </p:nvSpPr>
        <p:spPr>
          <a:xfrm>
            <a:off x="3088518" y="1401528"/>
            <a:ext cx="2627691" cy="707886"/>
          </a:xfrm>
          <a:prstGeom prst="rect">
            <a:avLst/>
          </a:prstGeom>
          <a:noFill/>
        </p:spPr>
        <p:txBody>
          <a:bodyPr wrap="square" rtlCol="0">
            <a:spAutoFit/>
          </a:bodyPr>
          <a:lstStyle/>
          <a:p>
            <a:pPr algn="ctr"/>
            <a:r>
              <a:rPr lang="en-US" sz="4000" b="1" dirty="0" smtClean="0">
                <a:solidFill>
                  <a:schemeClr val="accent3">
                    <a:lumMod val="60000"/>
                    <a:lumOff val="40000"/>
                  </a:schemeClr>
                </a:solidFill>
              </a:rPr>
              <a:t>REACH</a:t>
            </a:r>
            <a:endParaRPr lang="en-US" sz="4000" b="1" dirty="0">
              <a:solidFill>
                <a:schemeClr val="accent3">
                  <a:lumMod val="60000"/>
                  <a:lumOff val="40000"/>
                </a:schemeClr>
              </a:solidFill>
            </a:endParaRPr>
          </a:p>
        </p:txBody>
      </p:sp>
      <p:sp>
        <p:nvSpPr>
          <p:cNvPr id="9" name="TextBox 8"/>
          <p:cNvSpPr txBox="1"/>
          <p:nvPr/>
        </p:nvSpPr>
        <p:spPr>
          <a:xfrm>
            <a:off x="3088518" y="3954614"/>
            <a:ext cx="2627691" cy="707886"/>
          </a:xfrm>
          <a:prstGeom prst="rect">
            <a:avLst/>
          </a:prstGeom>
          <a:noFill/>
        </p:spPr>
        <p:txBody>
          <a:bodyPr wrap="square" rtlCol="0">
            <a:spAutoFit/>
          </a:bodyPr>
          <a:lstStyle/>
          <a:p>
            <a:pPr algn="ctr"/>
            <a:r>
              <a:rPr lang="en-US" sz="4000" b="1" dirty="0" smtClean="0">
                <a:solidFill>
                  <a:schemeClr val="accent2">
                    <a:lumMod val="60000"/>
                    <a:lumOff val="40000"/>
                  </a:schemeClr>
                </a:solidFill>
              </a:rPr>
              <a:t>SAFETY</a:t>
            </a:r>
            <a:endParaRPr lang="en-US" b="1" dirty="0">
              <a:solidFill>
                <a:schemeClr val="accent2">
                  <a:lumMod val="60000"/>
                  <a:lumOff val="40000"/>
                </a:schemeClr>
              </a:solidFill>
            </a:endParaRPr>
          </a:p>
        </p:txBody>
      </p:sp>
      <p:sp>
        <p:nvSpPr>
          <p:cNvPr id="10" name="TextBox 9"/>
          <p:cNvSpPr txBox="1"/>
          <p:nvPr/>
        </p:nvSpPr>
        <p:spPr>
          <a:xfrm>
            <a:off x="3088518" y="2730061"/>
            <a:ext cx="2627691" cy="707886"/>
          </a:xfrm>
          <a:prstGeom prst="rect">
            <a:avLst/>
          </a:prstGeom>
          <a:noFill/>
        </p:spPr>
        <p:txBody>
          <a:bodyPr wrap="square" rtlCol="0">
            <a:spAutoFit/>
          </a:bodyPr>
          <a:lstStyle/>
          <a:p>
            <a:pPr algn="ctr"/>
            <a:r>
              <a:rPr lang="en-US" sz="4000" b="1" dirty="0" smtClean="0">
                <a:solidFill>
                  <a:schemeClr val="accent4">
                    <a:lumMod val="60000"/>
                    <a:lumOff val="40000"/>
                  </a:schemeClr>
                </a:solidFill>
              </a:rPr>
              <a:t>MATCH</a:t>
            </a:r>
            <a:endParaRPr lang="en-US" sz="4000" b="1" dirty="0">
              <a:solidFill>
                <a:schemeClr val="accent4">
                  <a:lumMod val="60000"/>
                  <a:lumOff val="40000"/>
                </a:schemeClr>
              </a:solidFill>
            </a:endParaRPr>
          </a:p>
        </p:txBody>
      </p:sp>
      <p:pic>
        <p:nvPicPr>
          <p:cNvPr id="11" name="Picture 10"/>
          <p:cNvPicPr>
            <a:picLocks noChangeAspect="1"/>
          </p:cNvPicPr>
          <p:nvPr/>
        </p:nvPicPr>
        <p:blipFill>
          <a:blip r:embed="rId3"/>
          <a:stretch>
            <a:fillRect/>
          </a:stretch>
        </p:blipFill>
        <p:spPr>
          <a:xfrm rot="20218612">
            <a:off x="1513584" y="2354671"/>
            <a:ext cx="1574935" cy="1574935"/>
          </a:xfrm>
          <a:prstGeom prst="rect">
            <a:avLst/>
          </a:prstGeom>
        </p:spPr>
      </p:pic>
      <p:pic>
        <p:nvPicPr>
          <p:cNvPr id="12" name="Picture 11"/>
          <p:cNvPicPr>
            <a:picLocks noChangeAspect="1"/>
          </p:cNvPicPr>
          <p:nvPr/>
        </p:nvPicPr>
        <p:blipFill>
          <a:blip r:embed="rId4"/>
          <a:stretch>
            <a:fillRect/>
          </a:stretch>
        </p:blipFill>
        <p:spPr>
          <a:xfrm rot="1809912">
            <a:off x="5967584" y="1165776"/>
            <a:ext cx="1369611" cy="136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a:stretch>
            <a:fillRect/>
          </a:stretch>
        </p:blipFill>
        <p:spPr>
          <a:xfrm rot="1308691">
            <a:off x="5550987" y="3294288"/>
            <a:ext cx="1496403" cy="149640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168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983261"/>
          </a:xfrm>
        </p:spPr>
        <p:txBody>
          <a:bodyPr>
            <a:normAutofit fontScale="92500" lnSpcReduction="10000"/>
          </a:bodyPr>
          <a:lstStyle/>
          <a:p>
            <a:pPr marL="457200" indent="-457200">
              <a:buFont typeface="Arial"/>
              <a:buChar char="•"/>
            </a:pPr>
            <a:r>
              <a:rPr lang="en-US" dirty="0" smtClean="0"/>
              <a:t>Graduation Rates &gt; Selectivity</a:t>
            </a:r>
          </a:p>
          <a:p>
            <a:pPr>
              <a:buFont typeface="Arial"/>
              <a:buChar char="•"/>
            </a:pPr>
            <a:r>
              <a:rPr lang="en-US" dirty="0" smtClean="0"/>
              <a:t>4-yr &amp; 6-yr</a:t>
            </a:r>
          </a:p>
          <a:p>
            <a:pPr>
              <a:buFont typeface="Arial"/>
              <a:buChar char="•"/>
            </a:pPr>
            <a:r>
              <a:rPr lang="en-US" dirty="0" smtClean="0"/>
              <a:t>Freshman retention</a:t>
            </a:r>
          </a:p>
          <a:p>
            <a:pPr>
              <a:buFont typeface="Arial"/>
              <a:buChar char="•"/>
            </a:pPr>
            <a:r>
              <a:rPr lang="en-US" dirty="0" smtClean="0"/>
              <a:t>Target Graduation Rates</a:t>
            </a:r>
          </a:p>
          <a:p>
            <a:pPr lvl="2">
              <a:buFont typeface="Arial"/>
              <a:buChar char="•"/>
            </a:pPr>
            <a:r>
              <a:rPr lang="en-US" dirty="0" smtClean="0"/>
              <a:t>Reach: 70%</a:t>
            </a:r>
          </a:p>
          <a:p>
            <a:pPr lvl="2">
              <a:buFont typeface="Arial"/>
              <a:buChar char="•"/>
            </a:pPr>
            <a:r>
              <a:rPr lang="en-US" dirty="0" smtClean="0"/>
              <a:t>Match: 63%</a:t>
            </a:r>
          </a:p>
          <a:p>
            <a:pPr lvl="2">
              <a:buFont typeface="Arial"/>
              <a:buChar char="•"/>
            </a:pPr>
            <a:r>
              <a:rPr lang="en-US" dirty="0" smtClean="0"/>
              <a:t>Safety: 52%</a:t>
            </a:r>
          </a:p>
          <a:p>
            <a:pPr>
              <a:buFont typeface="Arial"/>
              <a:buChar char="•"/>
            </a:pPr>
            <a:endParaRPr lang="en-US" dirty="0"/>
          </a:p>
        </p:txBody>
      </p:sp>
      <p:sp>
        <p:nvSpPr>
          <p:cNvPr id="4" name="Content Placeholder 3"/>
          <p:cNvSpPr>
            <a:spLocks noGrp="1"/>
          </p:cNvSpPr>
          <p:nvPr>
            <p:ph sz="half" idx="2"/>
          </p:nvPr>
        </p:nvSpPr>
        <p:spPr/>
        <p:txBody>
          <a:bodyPr>
            <a:normAutofit fontScale="92500" lnSpcReduction="10000"/>
          </a:bodyPr>
          <a:lstStyle/>
          <a:p>
            <a:pPr marL="457200" indent="-457200">
              <a:buFont typeface="Arial"/>
              <a:buChar char="•"/>
            </a:pPr>
            <a:endParaRPr lang="en-US" sz="2600" dirty="0" smtClean="0">
              <a:hlinkClick r:id="rId3"/>
            </a:endParaRPr>
          </a:p>
          <a:p>
            <a:pPr marL="457200" indent="-457200">
              <a:buFont typeface="Arial"/>
              <a:buChar char="•"/>
            </a:pPr>
            <a:endParaRPr lang="en-US" sz="2600" dirty="0">
              <a:hlinkClick r:id="rId3"/>
            </a:endParaRPr>
          </a:p>
          <a:p>
            <a:pPr marL="457200" indent="-457200">
              <a:buFont typeface="Arial"/>
              <a:buChar char="•"/>
            </a:pPr>
            <a:r>
              <a:rPr lang="en-US" sz="2600" dirty="0" smtClean="0">
                <a:hlinkClick r:id="rId3"/>
              </a:rPr>
              <a:t>ACT and GPA Graph</a:t>
            </a:r>
            <a:endParaRPr lang="en-US" sz="2600" dirty="0" smtClean="0"/>
          </a:p>
          <a:p>
            <a:pPr marL="457200" indent="-457200">
              <a:buFont typeface="Arial"/>
              <a:buChar char="•"/>
            </a:pPr>
            <a:r>
              <a:rPr lang="en-US" sz="2600" dirty="0" smtClean="0">
                <a:hlinkClick r:id="rId4"/>
              </a:rPr>
              <a:t>College Results</a:t>
            </a:r>
            <a:endParaRPr lang="en-US" sz="2600" dirty="0" smtClean="0"/>
          </a:p>
          <a:p>
            <a:pPr marL="457200" indent="-457200">
              <a:buFont typeface="Arial"/>
              <a:buChar char="•"/>
            </a:pPr>
            <a:r>
              <a:rPr lang="en-US" sz="2600" dirty="0" smtClean="0">
                <a:hlinkClick r:id="rId5"/>
              </a:rPr>
              <a:t>MI College Guide </a:t>
            </a:r>
            <a:endParaRPr lang="en-US" sz="2600" dirty="0" smtClean="0"/>
          </a:p>
          <a:p>
            <a:pPr marL="457200" indent="-457200">
              <a:buFont typeface="Arial"/>
              <a:buChar char="•"/>
            </a:pPr>
            <a:endParaRPr lang="en-US" sz="1600" dirty="0"/>
          </a:p>
        </p:txBody>
      </p:sp>
      <p:sp>
        <p:nvSpPr>
          <p:cNvPr id="2" name="Title 1"/>
          <p:cNvSpPr>
            <a:spLocks noGrp="1"/>
          </p:cNvSpPr>
          <p:nvPr>
            <p:ph type="title"/>
          </p:nvPr>
        </p:nvSpPr>
        <p:spPr/>
        <p:txBody>
          <a:bodyPr/>
          <a:lstStyle/>
          <a:p>
            <a:pPr algn="ctr"/>
            <a:r>
              <a:rPr lang="en-US" dirty="0" smtClean="0"/>
              <a:t>Determining reach, match, and safety: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3853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7200" indent="-457200">
              <a:buFont typeface="Arial"/>
              <a:buChar char="•"/>
            </a:pPr>
            <a:r>
              <a:rPr lang="en-US" dirty="0" smtClean="0">
                <a:hlinkClick r:id="rId3"/>
              </a:rPr>
              <a:t>College Raptor</a:t>
            </a:r>
            <a:endParaRPr lang="en-US" dirty="0" smtClean="0"/>
          </a:p>
          <a:p>
            <a:pPr marL="457200" indent="-457200">
              <a:buFont typeface="Arial"/>
              <a:buChar char="•"/>
            </a:pPr>
            <a:r>
              <a:rPr lang="en-US" dirty="0" smtClean="0">
                <a:hlinkClick r:id="rId4"/>
              </a:rPr>
              <a:t>Big Future</a:t>
            </a:r>
            <a:endParaRPr lang="en-US" dirty="0" smtClean="0"/>
          </a:p>
          <a:p>
            <a:pPr marL="457200" indent="-457200">
              <a:buFont typeface="Arial"/>
              <a:buChar char="•"/>
            </a:pPr>
            <a:r>
              <a:rPr lang="en-US" dirty="0" smtClean="0"/>
              <a:t>Campus visits</a:t>
            </a:r>
          </a:p>
          <a:p>
            <a:pPr marL="457200" indent="-457200">
              <a:buFont typeface="Arial"/>
              <a:buChar char="•"/>
            </a:pPr>
            <a:r>
              <a:rPr lang="en-US" dirty="0" smtClean="0"/>
              <a:t>School websites</a:t>
            </a:r>
          </a:p>
          <a:p>
            <a:pPr marL="457200" indent="-457200">
              <a:buFont typeface="Arial"/>
              <a:buChar char="•"/>
            </a:pPr>
            <a:r>
              <a:rPr lang="en-US" dirty="0" smtClean="0"/>
              <a:t>Friends and family</a:t>
            </a:r>
          </a:p>
          <a:p>
            <a:pPr marL="457200" indent="-457200">
              <a:buFont typeface="Arial"/>
              <a:buChar char="•"/>
            </a:pPr>
            <a:endParaRPr lang="en-US" dirty="0" smtClean="0"/>
          </a:p>
        </p:txBody>
      </p:sp>
      <p:sp>
        <p:nvSpPr>
          <p:cNvPr id="3" name="Content Placeholder 2"/>
          <p:cNvSpPr>
            <a:spLocks noGrp="1"/>
          </p:cNvSpPr>
          <p:nvPr>
            <p:ph sz="half" idx="2"/>
          </p:nvPr>
        </p:nvSpPr>
        <p:spPr/>
        <p:txBody>
          <a:bodyPr/>
          <a:lstStyle/>
          <a:p>
            <a:pPr marL="457200" indent="-457200">
              <a:buFont typeface="Arial"/>
              <a:buChar char="•"/>
            </a:pPr>
            <a:r>
              <a:rPr lang="en-US" dirty="0" smtClean="0"/>
              <a:t>Location</a:t>
            </a:r>
          </a:p>
          <a:p>
            <a:pPr marL="457200" indent="-457200">
              <a:buFont typeface="Arial"/>
              <a:buChar char="•"/>
            </a:pPr>
            <a:r>
              <a:rPr lang="en-US" dirty="0" smtClean="0"/>
              <a:t>Size</a:t>
            </a:r>
          </a:p>
          <a:p>
            <a:pPr marL="457200" indent="-457200">
              <a:buFont typeface="Arial"/>
              <a:buChar char="•"/>
            </a:pPr>
            <a:r>
              <a:rPr lang="en-US" dirty="0" smtClean="0"/>
              <a:t>Majors</a:t>
            </a:r>
          </a:p>
          <a:p>
            <a:pPr marL="457200" indent="-457200">
              <a:buFont typeface="Arial"/>
              <a:buChar char="•"/>
            </a:pPr>
            <a:r>
              <a:rPr lang="en-US" dirty="0" smtClean="0"/>
              <a:t>Diversity</a:t>
            </a:r>
          </a:p>
          <a:p>
            <a:pPr marL="457200" indent="-457200">
              <a:buFont typeface="Arial"/>
              <a:buChar char="•"/>
            </a:pPr>
            <a:r>
              <a:rPr lang="en-US" dirty="0" smtClean="0"/>
              <a:t>Religious</a:t>
            </a:r>
          </a:p>
          <a:p>
            <a:pPr marL="457200" indent="-457200">
              <a:buFont typeface="Arial"/>
              <a:buChar char="•"/>
            </a:pPr>
            <a:r>
              <a:rPr lang="en-US" dirty="0" smtClean="0"/>
              <a:t>Cost</a:t>
            </a:r>
          </a:p>
          <a:p>
            <a:pPr marL="457200" indent="-457200">
              <a:buFont typeface="Arial"/>
              <a:buChar char="•"/>
            </a:pPr>
            <a:r>
              <a:rPr lang="en-US" dirty="0" smtClean="0"/>
              <a:t>Financial Aid</a:t>
            </a:r>
            <a:endParaRPr lang="en-US" dirty="0"/>
          </a:p>
        </p:txBody>
      </p:sp>
      <p:sp>
        <p:nvSpPr>
          <p:cNvPr id="4" name="Title 3"/>
          <p:cNvSpPr>
            <a:spLocks noGrp="1"/>
          </p:cNvSpPr>
          <p:nvPr>
            <p:ph type="title"/>
          </p:nvPr>
        </p:nvSpPr>
        <p:spPr/>
        <p:txBody>
          <a:bodyPr/>
          <a:lstStyle/>
          <a:p>
            <a:pPr algn="ctr"/>
            <a:r>
              <a:rPr lang="en-US" dirty="0" smtClean="0"/>
              <a:t>Determining fit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924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if…</a:t>
            </a:r>
            <a:endParaRPr lang="en-US" dirty="0"/>
          </a:p>
        </p:txBody>
      </p:sp>
      <p:sp>
        <p:nvSpPr>
          <p:cNvPr id="7" name="Content Placeholder 6"/>
          <p:cNvSpPr>
            <a:spLocks noGrp="1"/>
          </p:cNvSpPr>
          <p:nvPr>
            <p:ph idx="1"/>
          </p:nvPr>
        </p:nvSpPr>
        <p:spPr/>
        <p:txBody>
          <a:bodyPr>
            <a:normAutofit/>
          </a:bodyPr>
          <a:lstStyle/>
          <a:p>
            <a:r>
              <a:rPr lang="en-US" sz="2800" dirty="0" smtClean="0"/>
              <a:t>My school is a good FIT but not a good MATCH?</a:t>
            </a:r>
          </a:p>
          <a:p>
            <a:pPr>
              <a:buFont typeface="Arial"/>
              <a:buChar char="•"/>
            </a:pPr>
            <a:r>
              <a:rPr lang="en-US" sz="2400" b="0" dirty="0" smtClean="0"/>
              <a:t>Honors colleges/programs</a:t>
            </a:r>
          </a:p>
          <a:p>
            <a:pPr>
              <a:buFont typeface="Arial"/>
              <a:buChar char="•"/>
            </a:pPr>
            <a:r>
              <a:rPr lang="en-US" sz="2400" b="0" dirty="0" smtClean="0"/>
              <a:t>Research</a:t>
            </a:r>
          </a:p>
          <a:p>
            <a:pPr>
              <a:buFont typeface="Arial"/>
              <a:buChar char="•"/>
            </a:pPr>
            <a:r>
              <a:rPr lang="en-US" sz="2400" b="0" dirty="0" smtClean="0"/>
              <a:t>On campus jobs</a:t>
            </a:r>
          </a:p>
          <a:p>
            <a:pPr>
              <a:buFont typeface="Arial"/>
              <a:buChar char="•"/>
            </a:pPr>
            <a:r>
              <a:rPr lang="en-US" sz="2400" b="0" dirty="0" smtClean="0"/>
              <a:t>Leadership roles in campus organizations</a:t>
            </a:r>
          </a:p>
          <a:p>
            <a:pPr>
              <a:buFont typeface="Arial"/>
              <a:buChar char="•"/>
            </a:pPr>
            <a:r>
              <a:rPr lang="en-US" sz="2400" b="0" dirty="0" smtClean="0"/>
              <a:t>Internships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4625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700</TotalTime>
  <Words>1247</Words>
  <Application>Microsoft Macintosh PowerPoint</Application>
  <PresentationFormat>On-screen Show (4:3)</PresentationFormat>
  <Paragraphs>237</Paragraphs>
  <Slides>33</Slides>
  <Notes>15</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Angles</vt:lpstr>
      <vt:lpstr>Junior year  college planning</vt:lpstr>
      <vt:lpstr>Introduction</vt:lpstr>
      <vt:lpstr>What we will cover today:</vt:lpstr>
      <vt:lpstr>College match and fit</vt:lpstr>
      <vt:lpstr>College Match and fit</vt:lpstr>
      <vt:lpstr>Begin your search with match</vt:lpstr>
      <vt:lpstr>Determining reach, match, and safety:</vt:lpstr>
      <vt:lpstr>Determining fit</vt:lpstr>
      <vt:lpstr>What if…</vt:lpstr>
      <vt:lpstr>Financial aid</vt:lpstr>
      <vt:lpstr>How much does college cost?</vt:lpstr>
      <vt:lpstr>Types of financial aid</vt:lpstr>
      <vt:lpstr>grants</vt:lpstr>
      <vt:lpstr>Very Important!!!</vt:lpstr>
      <vt:lpstr>Scholarships</vt:lpstr>
      <vt:lpstr>loans</vt:lpstr>
      <vt:lpstr>Reality of student loans</vt:lpstr>
      <vt:lpstr>Reality of student loans</vt:lpstr>
      <vt:lpstr>Preparation &amp; Planning</vt:lpstr>
      <vt:lpstr>What should you do now?</vt:lpstr>
      <vt:lpstr>Important dates</vt:lpstr>
      <vt:lpstr>April 12th</vt:lpstr>
      <vt:lpstr>June-August</vt:lpstr>
      <vt:lpstr>August-September</vt:lpstr>
      <vt:lpstr>October 1st </vt:lpstr>
      <vt:lpstr>End of October</vt:lpstr>
      <vt:lpstr>November 1st</vt:lpstr>
      <vt:lpstr>March 1st </vt:lpstr>
      <vt:lpstr>March</vt:lpstr>
      <vt:lpstr>May 1st</vt:lpstr>
      <vt:lpstr>June 30th</vt:lpstr>
      <vt:lpstr>Now-Senior Year timeline</vt:lpstr>
      <vt:lpstr>Contact 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year  college planning</dc:title>
  <dc:creator>Elyse Hogan</dc:creator>
  <cp:lastModifiedBy>SPS Staff Computer</cp:lastModifiedBy>
  <cp:revision>35</cp:revision>
  <dcterms:created xsi:type="dcterms:W3CDTF">2016-03-04T16:34:45Z</dcterms:created>
  <dcterms:modified xsi:type="dcterms:W3CDTF">2016-03-04T16:35:39Z</dcterms:modified>
</cp:coreProperties>
</file>