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72BBE4-1FE8-4B49-9CF8-11A86809FBA3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C58524-11EA-1243-A435-F11FC9AFF8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Active Reading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improve your reading comprehension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13840"/>
          </a:xfrm>
        </p:spPr>
        <p:txBody>
          <a:bodyPr/>
          <a:lstStyle/>
          <a:p>
            <a:r>
              <a:rPr lang="en-US" sz="3600" dirty="0" smtClean="0"/>
              <a:t>Active, alert, &amp; inquiring mind</a:t>
            </a:r>
          </a:p>
          <a:p>
            <a:r>
              <a:rPr lang="en-US" sz="3600" dirty="0" smtClean="0"/>
              <a:t>Figure out meaning (content)</a:t>
            </a:r>
          </a:p>
          <a:p>
            <a:r>
              <a:rPr lang="en-US" sz="3600" dirty="0" smtClean="0"/>
              <a:t>Figure out author’s reasons for shaping the essay in a particular way (style)</a:t>
            </a:r>
          </a:p>
          <a:p>
            <a:r>
              <a:rPr lang="en-US" sz="3600" dirty="0" smtClean="0"/>
              <a:t>Try to take an active interest ~ even if the subject is not immediately interesting or appealing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Guidelines for Active Reading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#1 </a:t>
            </a:r>
            <a:r>
              <a:rPr lang="en-US" sz="3600" dirty="0" err="1" smtClean="0"/>
              <a:t>Prereading</a:t>
            </a:r>
            <a:r>
              <a:rPr lang="en-US" sz="3600" dirty="0" smtClean="0"/>
              <a:t>:  Preparing Yourself</a:t>
            </a:r>
          </a:p>
          <a:p>
            <a:pPr lvl="1"/>
            <a:r>
              <a:rPr lang="en-US" sz="3600" dirty="0" smtClean="0"/>
              <a:t>Context?</a:t>
            </a:r>
          </a:p>
          <a:p>
            <a:pPr lvl="1"/>
            <a:r>
              <a:rPr lang="en-US" sz="3600" dirty="0" smtClean="0"/>
              <a:t>Topic?</a:t>
            </a:r>
          </a:p>
          <a:p>
            <a:pPr lvl="1"/>
            <a:r>
              <a:rPr lang="en-US" sz="3600" dirty="0" smtClean="0"/>
              <a:t>Writer’s background &amp; reputation?</a:t>
            </a:r>
          </a:p>
          <a:p>
            <a:pPr lvl="1"/>
            <a:r>
              <a:rPr lang="en-US" sz="3600" dirty="0" smtClean="0"/>
              <a:t>When first published?</a:t>
            </a:r>
          </a:p>
          <a:p>
            <a:pPr lvl="1"/>
            <a:r>
              <a:rPr lang="en-US" sz="3600" dirty="0" smtClean="0"/>
              <a:t>Prior knowledge?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Guidelines for Active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4434"/>
          </a:xfrm>
        </p:spPr>
        <p:txBody>
          <a:bodyPr>
            <a:normAutofit/>
          </a:bodyPr>
          <a:lstStyle/>
          <a:p>
            <a:r>
              <a:rPr lang="en-US" dirty="0" smtClean="0"/>
              <a:t>#1 </a:t>
            </a:r>
            <a:r>
              <a:rPr lang="en-US" dirty="0" err="1" smtClean="0"/>
              <a:t>Prereading</a:t>
            </a:r>
            <a:r>
              <a:rPr lang="en-US" dirty="0" smtClean="0"/>
              <a:t>:  Preparing Yourself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err="1" smtClean="0"/>
              <a:t>Headnote</a:t>
            </a:r>
            <a:endParaRPr lang="en-US" dirty="0" smtClean="0"/>
          </a:p>
          <a:p>
            <a:pPr lvl="2"/>
            <a:r>
              <a:rPr lang="en-US" dirty="0" smtClean="0"/>
              <a:t>Biographical note</a:t>
            </a:r>
          </a:p>
          <a:p>
            <a:pPr lvl="2"/>
            <a:r>
              <a:rPr lang="en-US" dirty="0" smtClean="0"/>
              <a:t>Publication information</a:t>
            </a:r>
          </a:p>
          <a:p>
            <a:pPr lvl="3"/>
            <a:r>
              <a:rPr lang="en-US" dirty="0" smtClean="0"/>
              <a:t>Book or magazine?</a:t>
            </a:r>
          </a:p>
          <a:p>
            <a:pPr lvl="3"/>
            <a:r>
              <a:rPr lang="en-US" dirty="0" smtClean="0"/>
              <a:t>Whole or excerpt?</a:t>
            </a:r>
          </a:p>
          <a:p>
            <a:pPr lvl="3"/>
            <a:r>
              <a:rPr lang="en-US" dirty="0" smtClean="0"/>
              <a:t>Historical context?</a:t>
            </a:r>
          </a:p>
          <a:p>
            <a:pPr lvl="3"/>
            <a:r>
              <a:rPr lang="en-US" dirty="0" smtClean="0"/>
              <a:t>Intended Audience</a:t>
            </a:r>
          </a:p>
          <a:p>
            <a:pPr lvl="2"/>
            <a:r>
              <a:rPr lang="en-US" dirty="0" smtClean="0"/>
              <a:t>Rhetorical highlights of the selection</a:t>
            </a:r>
          </a:p>
          <a:p>
            <a:pPr lvl="1"/>
            <a:r>
              <a:rPr lang="en-US" dirty="0" smtClean="0"/>
              <a:t>Journal Prompt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Guidelines for Active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#2 The First Reading ~ Overview</a:t>
            </a:r>
          </a:p>
          <a:p>
            <a:pPr lvl="1"/>
            <a:r>
              <a:rPr lang="en-US" sz="4400" dirty="0" smtClean="0"/>
              <a:t>First impressions</a:t>
            </a:r>
          </a:p>
          <a:p>
            <a:pPr lvl="1"/>
            <a:r>
              <a:rPr lang="en-US" sz="4400" dirty="0" smtClean="0"/>
              <a:t>Information, ideas, arguments, &amp; opinions</a:t>
            </a:r>
          </a:p>
          <a:p>
            <a:pPr lvl="1"/>
            <a:r>
              <a:rPr lang="en-US" sz="4400" dirty="0" smtClean="0"/>
              <a:t>Vocabulary words?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Guidelines for Active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#3 Second Reading ~ Coming to Understanding</a:t>
            </a:r>
          </a:p>
          <a:p>
            <a:pPr lvl="1"/>
            <a:r>
              <a:rPr lang="en-US" dirty="0" smtClean="0"/>
              <a:t>Now you can relate the parts to the whole</a:t>
            </a:r>
          </a:p>
          <a:p>
            <a:pPr lvl="1"/>
            <a:r>
              <a:rPr lang="en-US" dirty="0" smtClean="0"/>
              <a:t>Test impressions against the words on the page</a:t>
            </a:r>
          </a:p>
          <a:p>
            <a:pPr lvl="1"/>
            <a:r>
              <a:rPr lang="en-US" dirty="0" smtClean="0"/>
              <a:t>Developing and deepening your understanding</a:t>
            </a:r>
          </a:p>
          <a:p>
            <a:pPr lvl="1"/>
            <a:r>
              <a:rPr lang="en-US" dirty="0" smtClean="0"/>
              <a:t>Author’s purpose?</a:t>
            </a:r>
          </a:p>
          <a:p>
            <a:pPr lvl="1"/>
            <a:r>
              <a:rPr lang="en-US" dirty="0" smtClean="0"/>
              <a:t>How achieve that purpose—style, organization, etc . .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Guidelines for Active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#4 Notes: 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each essay we study, please use these annotation techniques to take 50 to 100 words of notes in your notebook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Title / Author</a:t>
            </a:r>
          </a:p>
          <a:p>
            <a:pPr lvl="2"/>
            <a:r>
              <a:rPr lang="en-US" dirty="0" smtClean="0"/>
              <a:t>Memorable statements</a:t>
            </a:r>
          </a:p>
          <a:p>
            <a:pPr lvl="2"/>
            <a:r>
              <a:rPr lang="en-US" dirty="0" smtClean="0"/>
              <a:t>Key ideas</a:t>
            </a:r>
          </a:p>
          <a:p>
            <a:pPr lvl="2"/>
            <a:r>
              <a:rPr lang="en-US" dirty="0" smtClean="0"/>
              <a:t>Central themes</a:t>
            </a:r>
          </a:p>
          <a:p>
            <a:pPr lvl="2"/>
            <a:r>
              <a:rPr lang="en-US" dirty="0" smtClean="0"/>
              <a:t>Specific Examples</a:t>
            </a:r>
          </a:p>
          <a:p>
            <a:pPr lvl="2"/>
            <a:r>
              <a:rPr lang="en-US" dirty="0" smtClean="0"/>
              <a:t>Unfamiliar Words</a:t>
            </a:r>
          </a:p>
          <a:p>
            <a:pPr lvl="2"/>
            <a:r>
              <a:rPr lang="en-US" dirty="0" smtClean="0"/>
              <a:t>Notable </a:t>
            </a:r>
            <a:r>
              <a:rPr lang="en-US" dirty="0" smtClean="0"/>
              <a:t>Language </a:t>
            </a:r>
            <a:r>
              <a:rPr lang="en-US" dirty="0" smtClean="0"/>
              <a:t>Use</a:t>
            </a:r>
          </a:p>
          <a:p>
            <a:pPr lvl="2"/>
            <a:r>
              <a:rPr lang="en-US" dirty="0" smtClean="0"/>
              <a:t>Questions?</a:t>
            </a:r>
          </a:p>
          <a:p>
            <a:pPr lvl="2"/>
            <a:r>
              <a:rPr lang="en-US" dirty="0" smtClean="0"/>
              <a:t>Responses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Guidelines for Active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8350"/>
          </a:xfrm>
        </p:spPr>
        <p:txBody>
          <a:bodyPr/>
          <a:lstStyle/>
          <a:p>
            <a:r>
              <a:rPr lang="en-US" dirty="0" smtClean="0"/>
              <a:t>#5 Questions to Ask yourself as you read</a:t>
            </a:r>
          </a:p>
          <a:p>
            <a:pPr lvl="1"/>
            <a:r>
              <a:rPr lang="en-US" dirty="0" smtClean="0"/>
              <a:t>What does the author want to say?  What’s the thesis?</a:t>
            </a:r>
          </a:p>
          <a:p>
            <a:pPr lvl="1"/>
            <a:r>
              <a:rPr lang="en-US" dirty="0" smtClean="0"/>
              <a:t>Why does the writer want to make this point?  What is the writer’s purpose?</a:t>
            </a:r>
          </a:p>
          <a:p>
            <a:pPr lvl="1"/>
            <a:r>
              <a:rPr lang="en-US" dirty="0" smtClean="0"/>
              <a:t>What pattern or patterns of development does the writer use?</a:t>
            </a:r>
          </a:p>
          <a:p>
            <a:pPr lvl="1"/>
            <a:r>
              <a:rPr lang="en-US" dirty="0" smtClean="0"/>
              <a:t>How does the writer’s pattern of development suit his or her subject and purpose?</a:t>
            </a:r>
          </a:p>
          <a:p>
            <a:pPr lvl="1"/>
            <a:r>
              <a:rPr lang="en-US" dirty="0" smtClean="0"/>
              <a:t>How effective is the essay?  Does the writer make his or her points clearly?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113</TotalTime>
  <Words>331</Words>
  <Application>Microsoft Macintosh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Active Reading</vt:lpstr>
      <vt:lpstr>Active Reading</vt:lpstr>
      <vt:lpstr>5 Guidelines for Active Reading </vt:lpstr>
      <vt:lpstr>5 Guidelines for Active Reading</vt:lpstr>
      <vt:lpstr>5 Guidelines for Active Reading</vt:lpstr>
      <vt:lpstr>5 Guidelines for Active Reading</vt:lpstr>
      <vt:lpstr>5 Guidelines for Active Reading</vt:lpstr>
      <vt:lpstr>5 Guidelines for Active Reading</vt:lpstr>
    </vt:vector>
  </TitlesOfParts>
  <Company>Saugatuck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Reading</dc:title>
  <dc:creator>SPS Staff Computer</dc:creator>
  <cp:lastModifiedBy>SPS Staff Computer</cp:lastModifiedBy>
  <cp:revision>4</cp:revision>
  <dcterms:created xsi:type="dcterms:W3CDTF">2011-09-08T12:49:32Z</dcterms:created>
  <dcterms:modified xsi:type="dcterms:W3CDTF">2011-09-08T13:43:35Z</dcterms:modified>
</cp:coreProperties>
</file>