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598" autoAdjust="0"/>
    <p:restoredTop sz="94652" autoAdjust="0"/>
  </p:normalViewPr>
  <p:slideViewPr>
    <p:cSldViewPr snapToObjects="1">
      <p:cViewPr varScale="1">
        <p:scale>
          <a:sx n="103" d="100"/>
          <a:sy n="103" d="100"/>
        </p:scale>
        <p:origin x="-496" y="-112"/>
      </p:cViewPr>
      <p:guideLst>
        <p:guide orient="horz" pos="2160"/>
        <p:guide pos="2880"/>
      </p:guideLst>
    </p:cSldViewPr>
  </p:slideViewPr>
  <p:outlineViewPr>
    <p:cViewPr>
      <p:scale>
        <a:sx n="33" d="100"/>
        <a:sy n="33" d="100"/>
      </p:scale>
      <p:origin x="0" y="797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viewProps" Target="viewProps.xml"/><Relationship Id="rId4" Type="http://schemas.openxmlformats.org/officeDocument/2006/relationships/slide" Target="slides/slide3.xml"/><Relationship Id="rId21" Type="http://schemas.openxmlformats.org/officeDocument/2006/relationships/theme" Target="theme/theme1.xml"/><Relationship Id="rId22"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slide" Target="slides/slide16.xml"/><Relationship Id="rId19" Type="http://schemas.openxmlformats.org/officeDocument/2006/relationships/presProps" Target="pres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D6588AF5-6AED-234E-907F-AE6699F81FFC}" type="datetimeFigureOut">
              <a:rPr lang="en-US" smtClean="0"/>
              <a:pPr/>
              <a:t>3/11/09</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9268369-120E-E142-9FE0-11DB0C5254B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588AF5-6AED-234E-907F-AE6699F81FFC}" type="datetimeFigureOut">
              <a:rPr lang="en-US" smtClean="0"/>
              <a:pPr/>
              <a:t>3/11/09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68369-120E-E142-9FE0-11DB0C5254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588AF5-6AED-234E-907F-AE6699F81FFC}" type="datetimeFigureOut">
              <a:rPr lang="en-US" smtClean="0"/>
              <a:pPr/>
              <a:t>3/11/09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68369-120E-E142-9FE0-11DB0C5254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588AF5-6AED-234E-907F-AE6699F81FFC}" type="datetimeFigureOut">
              <a:rPr lang="en-US" smtClean="0"/>
              <a:pPr/>
              <a:t>3/11/09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68369-120E-E142-9FE0-11DB0C5254B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6588AF5-6AED-234E-907F-AE6699F81FFC}" type="datetimeFigureOut">
              <a:rPr lang="en-US" smtClean="0"/>
              <a:pPr/>
              <a:t>3/11/09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68369-120E-E142-9FE0-11DB0C5254B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6588AF5-6AED-234E-907F-AE6699F81FFC}" type="datetimeFigureOut">
              <a:rPr lang="en-US" smtClean="0"/>
              <a:pPr/>
              <a:t>3/11/09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268369-120E-E142-9FE0-11DB0C5254B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D6588AF5-6AED-234E-907F-AE6699F81FFC}" type="datetimeFigureOut">
              <a:rPr lang="en-US" smtClean="0"/>
              <a:pPr/>
              <a:t>3/11/09</a:t>
            </a:fld>
            <a:endParaRPr lang="en-US"/>
          </a:p>
        </p:txBody>
      </p:sp>
      <p:sp>
        <p:nvSpPr>
          <p:cNvPr id="27" name="Slide Number Placeholder 26"/>
          <p:cNvSpPr>
            <a:spLocks noGrp="1"/>
          </p:cNvSpPr>
          <p:nvPr>
            <p:ph type="sldNum" sz="quarter" idx="11"/>
          </p:nvPr>
        </p:nvSpPr>
        <p:spPr/>
        <p:txBody>
          <a:bodyPr rtlCol="0"/>
          <a:lstStyle/>
          <a:p>
            <a:fld id="{A9268369-120E-E142-9FE0-11DB0C5254B1}"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D6588AF5-6AED-234E-907F-AE6699F81FFC}" type="datetimeFigureOut">
              <a:rPr lang="en-US" smtClean="0"/>
              <a:pPr/>
              <a:t>3/11/09</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A9268369-120E-E142-9FE0-11DB0C5254B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588AF5-6AED-234E-907F-AE6699F81FFC}" type="datetimeFigureOut">
              <a:rPr lang="en-US" smtClean="0"/>
              <a:pPr/>
              <a:t>3/11/09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268369-120E-E142-9FE0-11DB0C5254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6588AF5-6AED-234E-907F-AE6699F81FFC}" type="datetimeFigureOut">
              <a:rPr lang="en-US" smtClean="0"/>
              <a:pPr/>
              <a:t>3/11/09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268369-120E-E142-9FE0-11DB0C5254B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6588AF5-6AED-234E-907F-AE6699F81FFC}" type="datetimeFigureOut">
              <a:rPr lang="en-US" smtClean="0"/>
              <a:pPr/>
              <a:t>3/11/09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268369-120E-E142-9FE0-11DB0C5254B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6588AF5-6AED-234E-907F-AE6699F81FFC}" type="datetimeFigureOut">
              <a:rPr lang="en-US" smtClean="0"/>
              <a:pPr/>
              <a:t>3/11/09</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9268369-120E-E142-9FE0-11DB0C5254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278562"/>
          </a:xfrm>
        </p:spPr>
        <p:txBody>
          <a:bodyPr>
            <a:normAutofit/>
          </a:bodyPr>
          <a:lstStyle/>
          <a:p>
            <a:r>
              <a:rPr lang="en-US" sz="2800" b="1" dirty="0" smtClean="0"/>
              <a:t>Transcendentalism:  </a:t>
            </a:r>
            <a:r>
              <a:rPr lang="en-US" sz="2800" dirty="0" smtClean="0"/>
              <a:t>The </a:t>
            </a:r>
            <a:r>
              <a:rPr lang="en-US" sz="2800" dirty="0" smtClean="0"/>
              <a:t>view that the basic truths of the universe lie beyond the knowledge we obtain from our senses.</a:t>
            </a:r>
            <a:r>
              <a:rPr lang="en-US" sz="2800" dirty="0" smtClean="0"/>
              <a:t> </a:t>
            </a:r>
            <a:endParaRPr lang="en-US" sz="2800"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5410200"/>
          </a:xfrm>
        </p:spPr>
        <p:txBody>
          <a:bodyPr>
            <a:normAutofit/>
          </a:bodyPr>
          <a:lstStyle/>
          <a:p>
            <a:pPr lvl="0"/>
            <a:r>
              <a:rPr lang="en-US" sz="3200" dirty="0" smtClean="0"/>
              <a:t>He began to lecture on the philosophy of history -- distinctly American: </a:t>
            </a:r>
            <a:r>
              <a:rPr lang="en-US" sz="3200" b="1" dirty="0" smtClean="0"/>
              <a:t>he denied the importance of the past, stressed native literature and ideas</a:t>
            </a:r>
            <a:r>
              <a:rPr lang="en-US" sz="3200" dirty="0" smtClean="0"/>
              <a:t/>
            </a:r>
            <a:br>
              <a:rPr lang="en-US" sz="3200" dirty="0" smtClean="0"/>
            </a:br>
            <a:r>
              <a:rPr lang="en-US" sz="3200" dirty="0" smtClean="0"/>
              <a:t> </a:t>
            </a:r>
            <a:br>
              <a:rPr lang="en-US" sz="3200" dirty="0" smtClean="0"/>
            </a:br>
            <a:r>
              <a:rPr lang="en-US" sz="3200" dirty="0" smtClean="0"/>
              <a:t>1836 -- publication of </a:t>
            </a:r>
            <a:r>
              <a:rPr lang="en-US" sz="3200" b="1" dirty="0" smtClean="0"/>
              <a:t>"Nature," </a:t>
            </a:r>
            <a:r>
              <a:rPr lang="en-US" sz="3200" dirty="0" smtClean="0"/>
              <a:t>birth of his son Waldo, </a:t>
            </a:r>
            <a:r>
              <a:rPr lang="en-US" sz="3200" b="1" dirty="0" smtClean="0"/>
              <a:t>Transcendental Club</a:t>
            </a:r>
            <a:r>
              <a:rPr lang="en-US" sz="3200" dirty="0" smtClean="0"/>
              <a:t/>
            </a:r>
            <a:br>
              <a:rPr lang="en-US" sz="3200" dirty="0" smtClean="0"/>
            </a:br>
            <a:r>
              <a:rPr lang="en-US" sz="3200" dirty="0" smtClean="0"/>
              <a:t/>
            </a:r>
            <a:br>
              <a:rPr lang="en-US" sz="3200"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15000"/>
          </a:xfrm>
        </p:spPr>
        <p:txBody>
          <a:bodyPr>
            <a:normAutofit fontScale="90000"/>
          </a:bodyPr>
          <a:lstStyle/>
          <a:p>
            <a:pPr lvl="0"/>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Divinity </a:t>
            </a:r>
            <a:r>
              <a:rPr lang="en-US" sz="3200" b="1" dirty="0" smtClean="0"/>
              <a:t>School Address -- "cast behind . . . all conformity, and acquaint men at first hand with the Deity"  ~ banned for three decades as result</a:t>
            </a:r>
            <a:r>
              <a:rPr lang="en-US" sz="3200" dirty="0" smtClean="0"/>
              <a:t/>
            </a:r>
            <a:br>
              <a:rPr lang="en-US" sz="3200" dirty="0" smtClean="0"/>
            </a:br>
            <a:r>
              <a:rPr lang="en-US" sz="3200" b="1" dirty="0" smtClean="0"/>
              <a:t> </a:t>
            </a:r>
            <a:r>
              <a:rPr lang="en-US" sz="3200" dirty="0" smtClean="0"/>
              <a:t/>
            </a:r>
            <a:br>
              <a:rPr lang="en-US" sz="3200" dirty="0" smtClean="0"/>
            </a:br>
            <a:r>
              <a:rPr lang="en-US" sz="3200" dirty="0" smtClean="0"/>
              <a:t>Concord became a center for truth-seeking youth, sought out Emerson as a kind of guru</a:t>
            </a:r>
            <a:br>
              <a:rPr lang="en-US" sz="3200" dirty="0" smtClean="0"/>
            </a:br>
            <a:r>
              <a:rPr lang="en-US" sz="3200" dirty="0" smtClean="0"/>
              <a:t> </a:t>
            </a:r>
            <a:br>
              <a:rPr lang="en-US" sz="3200" dirty="0" smtClean="0"/>
            </a:br>
            <a:r>
              <a:rPr lang="en-US" sz="3200" dirty="0" smtClean="0"/>
              <a:t>After Waldo died in 1842 . . . Emerson never really emerged from his </a:t>
            </a:r>
            <a:r>
              <a:rPr lang="en-US" sz="3200" dirty="0" smtClean="0"/>
              <a:t>shell</a:t>
            </a:r>
            <a:br>
              <a:rPr lang="en-US" sz="3200" dirty="0" smtClean="0"/>
            </a:br>
            <a:r>
              <a:rPr lang="en-US" sz="3200" dirty="0" smtClean="0"/>
              <a:t/>
            </a:r>
            <a:br>
              <a:rPr lang="en-US" sz="3200"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15000"/>
          </a:xfrm>
        </p:spPr>
        <p:txBody>
          <a:bodyPr>
            <a:normAutofit fontScale="90000"/>
          </a:bodyPr>
          <a:lstStyle/>
          <a:p>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2800" b="1" dirty="0" smtClean="0"/>
              <a:t> </a:t>
            </a:r>
            <a:r>
              <a:rPr lang="en-US" sz="2800" dirty="0" smtClean="0"/>
              <a:t/>
            </a:r>
            <a:br>
              <a:rPr lang="en-US" sz="2800" dirty="0" smtClean="0"/>
            </a:br>
            <a:r>
              <a:rPr lang="en-US" sz="2800" b="1" dirty="0" smtClean="0"/>
              <a:t>Henry David Thoreau  (1817-1862)</a:t>
            </a:r>
            <a:br>
              <a:rPr lang="en-US" sz="2800" b="1" dirty="0" smtClean="0"/>
            </a:br>
            <a:r>
              <a:rPr lang="en-US" sz="2800" dirty="0" smtClean="0"/>
              <a:t> </a:t>
            </a:r>
            <a:br>
              <a:rPr lang="en-US" sz="2800" dirty="0" smtClean="0"/>
            </a:br>
            <a:r>
              <a:rPr lang="en-US" sz="2800" dirty="0" smtClean="0"/>
              <a:t>Thoreau not easy to pin down:  activist, poet, scholar, slacker, writer, hiker, environmentalist (fifty years before others), naturalist, abolitionist, prophet, conservative, liberal, carpenter, gardener, biologist, mason . . .  </a:t>
            </a:r>
            <a:br>
              <a:rPr lang="en-US" sz="2800" dirty="0" smtClean="0"/>
            </a:br>
            <a:r>
              <a:rPr lang="en-US" sz="2800" dirty="0" smtClean="0"/>
              <a:t> </a:t>
            </a:r>
            <a:br>
              <a:rPr lang="en-US" sz="2800" dirty="0" smtClean="0"/>
            </a:br>
            <a:r>
              <a:rPr lang="en-US" sz="2800" dirty="0" smtClean="0"/>
              <a:t>Thoreau’s ideas and actions influenced </a:t>
            </a:r>
            <a:r>
              <a:rPr lang="en-US" sz="2800" dirty="0" err="1" smtClean="0"/>
              <a:t>Ghandi</a:t>
            </a:r>
            <a:r>
              <a:rPr lang="en-US" sz="2800" dirty="0" smtClean="0"/>
              <a:t>, Martin Luther King, Jr., Nelson Mandela, Environmental movement, Civil Rights movement, Green Party, writers, students, activists . . .</a:t>
            </a:r>
            <a:br>
              <a:rPr lang="en-US" sz="2800" dirty="0" smtClean="0"/>
            </a:br>
            <a:r>
              <a:rPr lang="en-US" sz="3200" dirty="0" smtClean="0"/>
              <a:t/>
            </a:r>
            <a:br>
              <a:rPr lang="en-US" sz="3200" dirty="0" smtClean="0"/>
            </a:br>
            <a:r>
              <a:rPr lang="en-US" sz="3200" dirty="0" smtClean="0"/>
              <a:t/>
            </a:r>
            <a:br>
              <a:rPr lang="en-US" sz="3200"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15000"/>
          </a:xfrm>
        </p:spPr>
        <p:txBody>
          <a:bodyPr>
            <a:normAutofit fontScale="90000"/>
          </a:bodyPr>
          <a:lstStyle/>
          <a:p>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2800" b="1" dirty="0" smtClean="0"/>
              <a:t> </a:t>
            </a:r>
            <a:r>
              <a:rPr lang="en-US" sz="2800" dirty="0" smtClean="0"/>
              <a:t/>
            </a:r>
            <a:br>
              <a:rPr lang="en-US" sz="2800" dirty="0" smtClean="0"/>
            </a:br>
            <a:r>
              <a:rPr lang="en-US" sz="2800" b="1" dirty="0" smtClean="0"/>
              <a:t>Henry David Thoreau  (1817-1862)</a:t>
            </a:r>
            <a:br>
              <a:rPr lang="en-US" sz="2800" b="1" dirty="0" smtClean="0"/>
            </a:br>
            <a:r>
              <a:rPr lang="en-US" sz="2800" dirty="0" smtClean="0"/>
              <a:t> </a:t>
            </a:r>
            <a:br>
              <a:rPr lang="en-US" sz="2800" dirty="0" smtClean="0"/>
            </a:br>
            <a:r>
              <a:rPr lang="en-US" sz="2800" dirty="0" smtClean="0"/>
              <a:t>Thoreau not easy to pin down:  activist, poet, scholar, slacker, writer, hiker, environmentalist (fifty years before others), naturalist, abolitionist, prophet, conservative, liberal, carpenter, gardener, biologist, mason . . .  </a:t>
            </a:r>
            <a:br>
              <a:rPr lang="en-US" sz="2800" dirty="0" smtClean="0"/>
            </a:br>
            <a:r>
              <a:rPr lang="en-US" sz="2800" dirty="0" smtClean="0"/>
              <a:t> </a:t>
            </a:r>
            <a:br>
              <a:rPr lang="en-US" sz="2800" dirty="0" smtClean="0"/>
            </a:br>
            <a:r>
              <a:rPr lang="en-US" sz="2800" dirty="0" smtClean="0"/>
              <a:t>Thoreau’s ideas and actions influenced </a:t>
            </a:r>
            <a:r>
              <a:rPr lang="en-US" sz="2800" dirty="0" err="1" smtClean="0"/>
              <a:t>Ghandi</a:t>
            </a:r>
            <a:r>
              <a:rPr lang="en-US" sz="2800" dirty="0" smtClean="0"/>
              <a:t>, Martin Luther King, Jr., Nelson Mandela, Environmental movement, Civil Rights movement, Green Party, writers, students, activists . . .</a:t>
            </a:r>
            <a:br>
              <a:rPr lang="en-US" sz="2800" dirty="0" smtClean="0"/>
            </a:br>
            <a:r>
              <a:rPr lang="en-US" sz="3200" dirty="0" smtClean="0"/>
              <a:t/>
            </a:r>
            <a:br>
              <a:rPr lang="en-US" sz="3200" dirty="0" smtClean="0"/>
            </a:br>
            <a:r>
              <a:rPr lang="en-US" sz="3200" dirty="0" smtClean="0"/>
              <a:t/>
            </a:r>
            <a:br>
              <a:rPr lang="en-US" sz="3200"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15000"/>
          </a:xfrm>
        </p:spPr>
        <p:txBody>
          <a:bodyPr>
            <a:normAutofit fontScale="90000"/>
          </a:bodyPr>
          <a:lstStyle/>
          <a:p>
            <a:pPr lvl="0"/>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111" b="1" dirty="0" smtClean="0"/>
              <a:t> </a:t>
            </a:r>
            <a:r>
              <a:rPr lang="en-US" sz="3111" dirty="0" smtClean="0"/>
              <a:t/>
            </a:r>
            <a:br>
              <a:rPr lang="en-US" sz="3111" dirty="0" smtClean="0"/>
            </a:br>
            <a:r>
              <a:rPr lang="en-US" sz="3111" b="1" dirty="0" smtClean="0"/>
              <a:t>Thoreau is famous for living Emerson’s ideas in a cabin in the woods for two years</a:t>
            </a:r>
            <a:r>
              <a:rPr lang="en-US" sz="3111" dirty="0" smtClean="0"/>
              <a:t/>
            </a:r>
            <a:br>
              <a:rPr lang="en-US" sz="3111" dirty="0" smtClean="0"/>
            </a:br>
            <a:r>
              <a:rPr lang="en-US" sz="3111" b="1" dirty="0" smtClean="0"/>
              <a:t> </a:t>
            </a:r>
            <a:r>
              <a:rPr lang="en-US" sz="3111" dirty="0" smtClean="0"/>
              <a:t/>
            </a:r>
            <a:br>
              <a:rPr lang="en-US" sz="3111" dirty="0" smtClean="0"/>
            </a:br>
            <a:r>
              <a:rPr lang="en-US" sz="3111" dirty="0" smtClean="0"/>
              <a:t>He wrote </a:t>
            </a:r>
            <a:r>
              <a:rPr lang="en-US" sz="3111" b="1" i="1" dirty="0" smtClean="0"/>
              <a:t>Walden</a:t>
            </a:r>
            <a:r>
              <a:rPr lang="en-US" sz="3111" dirty="0" smtClean="0"/>
              <a:t> </a:t>
            </a:r>
            <a:r>
              <a:rPr lang="en-US" sz="3111" dirty="0" smtClean="0"/>
              <a:t>which explains how and why he went to live as a recluse in a </a:t>
            </a:r>
            <a:r>
              <a:rPr lang="en-US" sz="3111" b="1" dirty="0" err="1" smtClean="0"/>
              <a:t>spartan</a:t>
            </a:r>
            <a:r>
              <a:rPr lang="en-US" sz="3111" dirty="0" smtClean="0"/>
              <a:t> cabin in the woods from 1845-</a:t>
            </a:r>
            <a:r>
              <a:rPr lang="en-US" sz="3111" dirty="0" smtClean="0"/>
              <a:t>1847.</a:t>
            </a:r>
            <a:br>
              <a:rPr lang="en-US" sz="3111" dirty="0" smtClean="0"/>
            </a:br>
            <a:r>
              <a:rPr lang="en-US" sz="3111" dirty="0" smtClean="0"/>
              <a:t/>
            </a:r>
            <a:br>
              <a:rPr lang="en-US" sz="3111" dirty="0" smtClean="0"/>
            </a:br>
            <a:r>
              <a:rPr lang="en-US" sz="3111" i="1" dirty="0" smtClean="0"/>
              <a:t>Walden</a:t>
            </a:r>
            <a:r>
              <a:rPr lang="en-US" sz="3111" dirty="0" smtClean="0"/>
              <a:t> is perhaps the most influential non-fiction book in American history.</a:t>
            </a:r>
            <a:br>
              <a:rPr lang="en-US" sz="3111" dirty="0" smtClean="0"/>
            </a:br>
            <a:r>
              <a:rPr lang="en-US" sz="2800" dirty="0" smtClean="0"/>
              <a:t/>
            </a:r>
            <a:br>
              <a:rPr lang="en-US" sz="2800" dirty="0" smtClean="0"/>
            </a:br>
            <a:r>
              <a:rPr lang="en-US" sz="3200" dirty="0" smtClean="0"/>
              <a:t/>
            </a:r>
            <a:br>
              <a:rPr lang="en-US" sz="3200" dirty="0" smtClean="0"/>
            </a:br>
            <a:r>
              <a:rPr lang="en-US" sz="3200" dirty="0" smtClean="0"/>
              <a:t/>
            </a:r>
            <a:br>
              <a:rPr lang="en-US" sz="3200"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15000"/>
          </a:xfrm>
        </p:spPr>
        <p:txBody>
          <a:bodyPr>
            <a:normAutofit fontScale="90000"/>
          </a:bodyPr>
          <a:lstStyle/>
          <a:p>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111" b="1" dirty="0" smtClean="0"/>
              <a:t> </a:t>
            </a:r>
            <a:r>
              <a:rPr lang="en-US" sz="3111" dirty="0" smtClean="0"/>
              <a:t/>
            </a:r>
            <a:br>
              <a:rPr lang="en-US" sz="3111" dirty="0" smtClean="0"/>
            </a:br>
            <a:r>
              <a:rPr lang="en-US" sz="3111" dirty="0" smtClean="0"/>
              <a:t/>
            </a:r>
            <a:br>
              <a:rPr lang="en-US" sz="3111" dirty="0" smtClean="0"/>
            </a:br>
            <a:r>
              <a:rPr lang="en-US" sz="3111" b="1" dirty="0" smtClean="0"/>
              <a:t>Breaking the Law . . . </a:t>
            </a:r>
            <a:r>
              <a:rPr lang="en-US" sz="3111" dirty="0" smtClean="0"/>
              <a:t/>
            </a:r>
            <a:br>
              <a:rPr lang="en-US" sz="3111" dirty="0" smtClean="0"/>
            </a:br>
            <a:r>
              <a:rPr lang="en-US" sz="3111" dirty="0" smtClean="0"/>
              <a:t/>
            </a:r>
            <a:br>
              <a:rPr lang="en-US" sz="3111" dirty="0" smtClean="0"/>
            </a:br>
            <a:r>
              <a:rPr lang="en-US" sz="2800" dirty="0" smtClean="0"/>
              <a:t>He </a:t>
            </a:r>
            <a:r>
              <a:rPr lang="en-US" sz="2800" dirty="0" smtClean="0"/>
              <a:t>spent a night in jail for refusing to pay his poll tax in protest of the Mexican War (which he thought was an attempt to extend American slave-owning territory; after this experience in jail he wrote “Civil Disobedience” in response.</a:t>
            </a:r>
            <a:br>
              <a:rPr lang="en-US" sz="2800" dirty="0" smtClean="0"/>
            </a:br>
            <a:r>
              <a:rPr lang="en-US" sz="3111" dirty="0" smtClean="0"/>
              <a:t/>
            </a:r>
            <a:br>
              <a:rPr lang="en-US" sz="3111" dirty="0" smtClean="0"/>
            </a:br>
            <a:r>
              <a:rPr lang="en-US" sz="2800" dirty="0" smtClean="0"/>
              <a:t/>
            </a:r>
            <a:br>
              <a:rPr lang="en-US" sz="2800" dirty="0" smtClean="0"/>
            </a:br>
            <a:r>
              <a:rPr lang="en-US" sz="3200" dirty="0" smtClean="0"/>
              <a:t/>
            </a:r>
            <a:br>
              <a:rPr lang="en-US" sz="3200" dirty="0" smtClean="0"/>
            </a:br>
            <a:r>
              <a:rPr lang="en-US" sz="3200" dirty="0" smtClean="0"/>
              <a:t/>
            </a:r>
            <a:br>
              <a:rPr lang="en-US" sz="3200"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15000"/>
          </a:xfrm>
        </p:spPr>
        <p:txBody>
          <a:bodyPr>
            <a:normAutofit fontScale="90000"/>
          </a:bodyPr>
          <a:lstStyle/>
          <a:p>
            <a:pPr lvl="0"/>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111" b="1" dirty="0" smtClean="0"/>
              <a:t> </a:t>
            </a:r>
            <a:r>
              <a:rPr lang="en-US" sz="3111" dirty="0" smtClean="0"/>
              <a:t/>
            </a:r>
            <a:br>
              <a:rPr lang="en-US" sz="3111" dirty="0" smtClean="0"/>
            </a:br>
            <a:r>
              <a:rPr lang="en-US" sz="3111" dirty="0" smtClean="0"/>
              <a:t/>
            </a:r>
            <a:br>
              <a:rPr lang="en-US" sz="3111" dirty="0" smtClean="0"/>
            </a:br>
            <a:r>
              <a:rPr lang="en-US" sz="3111" dirty="0" smtClean="0"/>
              <a:t/>
            </a:r>
            <a:br>
              <a:rPr lang="en-US" sz="3111" dirty="0" smtClean="0"/>
            </a:br>
            <a:r>
              <a:rPr lang="en-US" sz="3111" dirty="0" smtClean="0"/>
              <a:t/>
            </a:r>
            <a:br>
              <a:rPr lang="en-US" sz="3111" dirty="0" smtClean="0"/>
            </a:br>
            <a:r>
              <a:rPr lang="en-US" sz="2800" dirty="0" smtClean="0"/>
              <a:t>Emerson </a:t>
            </a:r>
            <a:r>
              <a:rPr lang="en-US" sz="2800" dirty="0" smtClean="0"/>
              <a:t>said the following @ Thoreau’s funeral: “He seemed born for great enterprise and for command, and I so much regret the loss of his rare powers of action, that I cannot help counting it a fault in him that he had no ambition.  [Lacking] this, instead of engineering for all America, he was the captain of the huckleberry party.”</a:t>
            </a:r>
            <a:br>
              <a:rPr lang="en-US" sz="2800" dirty="0" smtClean="0"/>
            </a:br>
            <a:r>
              <a:rPr lang="en-US" sz="2800" dirty="0" smtClean="0"/>
              <a:t> </a:t>
            </a:r>
            <a:br>
              <a:rPr lang="en-US" sz="2800" dirty="0" smtClean="0"/>
            </a:br>
            <a:r>
              <a:rPr lang="en-US" sz="2800" dirty="0" smtClean="0"/>
              <a:t>The statement is ironic, </a:t>
            </a:r>
            <a:r>
              <a:rPr lang="en-US" sz="2800" dirty="0" err="1" smtClean="0"/>
              <a:t>b/c</a:t>
            </a:r>
            <a:r>
              <a:rPr lang="en-US" sz="2800" dirty="0" smtClean="0"/>
              <a:t> Emerson said, “To be great is to be misunderstood.”</a:t>
            </a:r>
            <a:br>
              <a:rPr lang="en-US" sz="2800" dirty="0" smtClean="0"/>
            </a:br>
            <a:r>
              <a:rPr lang="en-US" sz="2800" dirty="0" smtClean="0"/>
              <a:t> </a:t>
            </a:r>
            <a:br>
              <a:rPr lang="en-US" sz="2800" dirty="0" smtClean="0"/>
            </a:br>
            <a:r>
              <a:rPr lang="en-US" sz="2800" b="1" dirty="0" smtClean="0"/>
              <a:t>Thoreau was never married</a:t>
            </a:r>
            <a:r>
              <a:rPr lang="en-US" sz="2800" dirty="0" smtClean="0"/>
              <a:t/>
            </a:r>
            <a:br>
              <a:rPr lang="en-US" sz="2800" dirty="0" smtClean="0"/>
            </a:br>
            <a:r>
              <a:rPr lang="en-US" sz="2800" dirty="0" smtClean="0"/>
              <a:t/>
            </a:r>
            <a:br>
              <a:rPr lang="en-US" sz="2800" dirty="0" smtClean="0"/>
            </a:br>
            <a:r>
              <a:rPr lang="en-US" sz="3111" dirty="0" smtClean="0"/>
              <a:t/>
            </a:r>
            <a:br>
              <a:rPr lang="en-US" sz="3111" dirty="0" smtClean="0"/>
            </a:br>
            <a:r>
              <a:rPr lang="en-US" sz="2800" dirty="0" smtClean="0"/>
              <a:t/>
            </a:r>
            <a:br>
              <a:rPr lang="en-US" sz="2800" dirty="0" smtClean="0"/>
            </a:br>
            <a:r>
              <a:rPr lang="en-US" sz="3200" dirty="0" smtClean="0"/>
              <a:t/>
            </a:r>
            <a:br>
              <a:rPr lang="en-US" sz="3200" dirty="0" smtClean="0"/>
            </a:br>
            <a:r>
              <a:rPr lang="en-US" sz="3200" dirty="0" smtClean="0"/>
              <a:t/>
            </a:r>
            <a:br>
              <a:rPr lang="en-US" sz="3200"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248400"/>
          </a:xfrm>
        </p:spPr>
        <p:txBody>
          <a:bodyPr>
            <a:normAutofit/>
          </a:bodyPr>
          <a:lstStyle/>
          <a:p>
            <a:pPr lvl="0"/>
            <a:r>
              <a:rPr lang="en-US" sz="2800" b="1" dirty="0" smtClean="0"/>
              <a:t>Transcendentalism:</a:t>
            </a:r>
            <a:r>
              <a:rPr lang="en-US" sz="2800" dirty="0" smtClean="0"/>
              <a:t/>
            </a:r>
            <a:br>
              <a:rPr lang="en-US" sz="2800" dirty="0" smtClean="0"/>
            </a:br>
            <a:r>
              <a:rPr lang="en-US" sz="2800" dirty="0" smtClean="0"/>
              <a:t/>
            </a:r>
            <a:br>
              <a:rPr lang="en-US" sz="2800" dirty="0" smtClean="0"/>
            </a:br>
            <a:r>
              <a:rPr lang="en-US" sz="2800" dirty="0" smtClean="0"/>
              <a:t>Through </a:t>
            </a:r>
            <a:r>
              <a:rPr lang="en-US" sz="2800" dirty="0" smtClean="0"/>
              <a:t>our senses, we learn facts and laws of the physical world; but there is another realm of knowledge that TRANSCENDS (or goes beyond) what we learn, experience, or read about in books.</a:t>
            </a:r>
            <a:r>
              <a:rPr lang="en-US" sz="2800" dirty="0" smtClean="0"/>
              <a:t> </a:t>
            </a:r>
            <a:br>
              <a:rPr lang="en-US" sz="2800" dirty="0" smtClean="0"/>
            </a:br>
            <a:r>
              <a:rPr lang="en-US" sz="2800" dirty="0" smtClean="0"/>
              <a:t/>
            </a:r>
            <a:br>
              <a:rPr lang="en-US" sz="2800" dirty="0" smtClean="0"/>
            </a:br>
            <a:r>
              <a:rPr lang="en-US" sz="2800" b="1" dirty="0" smtClean="0"/>
              <a:t>They </a:t>
            </a:r>
            <a:r>
              <a:rPr lang="en-US" sz="2800" b="1" dirty="0" smtClean="0"/>
              <a:t>believed in the spiritual unity of all forms of being ~ with God, humanity, and nature sharing a universal soul called the Over-Soul.</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rmAutofit/>
          </a:bodyPr>
          <a:lstStyle/>
          <a:p>
            <a:pPr lvl="0"/>
            <a:r>
              <a:rPr lang="en-US" sz="2800" b="1" dirty="0" smtClean="0"/>
              <a:t>Transcendental Values:  </a:t>
            </a:r>
            <a:r>
              <a:rPr lang="en-US" sz="2800" dirty="0" smtClean="0"/>
              <a:t>inspiration, insight, education, sought sublime, individualism, THE SELF, intuition, self-reliance, simplicity, Nature, independent thinking, non-conformity, the interconnections between all living things, self-knowledge, wisdom, optimism, distrusted institutions,</a:t>
            </a:r>
            <a:r>
              <a:rPr lang="en-US" sz="2800" dirty="0" smtClean="0"/>
              <a:t> distrusted society, &amp; </a:t>
            </a:r>
            <a:r>
              <a:rPr lang="en-US" sz="2800" dirty="0" smtClean="0"/>
              <a:t>distrusted big government </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pPr lvl="0"/>
            <a:r>
              <a:rPr lang="en-US" sz="2800" b="1" dirty="0" smtClean="0"/>
              <a:t>Transcendentalism:</a:t>
            </a:r>
            <a:br>
              <a:rPr lang="en-US" sz="2800" b="1" dirty="0" smtClean="0"/>
            </a:br>
            <a:r>
              <a:rPr lang="en-US" sz="2800" dirty="0" smtClean="0"/>
              <a:t/>
            </a:r>
            <a:br>
              <a:rPr lang="en-US" sz="2800" dirty="0" smtClean="0"/>
            </a:br>
            <a:r>
              <a:rPr lang="en-US" sz="2800" dirty="0" smtClean="0"/>
              <a:t>They </a:t>
            </a:r>
            <a:r>
              <a:rPr lang="en-US" sz="2800" dirty="0" smtClean="0"/>
              <a:t>believed physical facts of the natural world were the doorway to the spiritual world</a:t>
            </a:r>
            <a:br>
              <a:rPr lang="en-US" sz="2800" dirty="0" smtClean="0"/>
            </a:br>
            <a:r>
              <a:rPr lang="en-US" sz="2800" dirty="0" smtClean="0"/>
              <a:t/>
            </a:r>
            <a:br>
              <a:rPr lang="en-US" sz="2800" dirty="0" smtClean="0"/>
            </a:br>
            <a:r>
              <a:rPr lang="en-US" sz="2800" dirty="0" smtClean="0"/>
              <a:t> </a:t>
            </a:r>
            <a:br>
              <a:rPr lang="en-US" sz="2800" dirty="0" smtClean="0"/>
            </a:b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400800"/>
          </a:xfrm>
        </p:spPr>
        <p:txBody>
          <a:bodyPr>
            <a:normAutofit fontScale="90000"/>
          </a:bodyPr>
          <a:lstStyle/>
          <a:p>
            <a:r>
              <a:rPr lang="en-US" sz="3200" dirty="0" smtClean="0"/>
              <a:t/>
            </a:r>
            <a:br>
              <a:rPr lang="en-US" sz="3200" dirty="0" smtClean="0"/>
            </a:br>
            <a:r>
              <a:rPr lang="en-US" sz="3200" dirty="0" smtClean="0"/>
              <a:t>Transcendental thought most clearly and forcefully expressed in</a:t>
            </a:r>
            <a:r>
              <a:rPr lang="en-US" sz="3200" dirty="0" smtClean="0"/>
              <a:t> Ralph Waldo Emerson and </a:t>
            </a:r>
            <a:r>
              <a:rPr lang="en-US" sz="3200" dirty="0" smtClean="0"/>
              <a:t>his disciple</a:t>
            </a:r>
            <a:r>
              <a:rPr lang="en-US" sz="3200" dirty="0" smtClean="0"/>
              <a:t> Henry David Thoreau. </a:t>
            </a:r>
            <a:r>
              <a:rPr lang="en-US" sz="3200" dirty="0" smtClean="0"/>
              <a:t/>
            </a:r>
            <a:br>
              <a:rPr lang="en-US" sz="3200" dirty="0" smtClean="0"/>
            </a:br>
            <a:r>
              <a:rPr lang="en-US" sz="3200" dirty="0" smtClean="0"/>
              <a:t> </a:t>
            </a:r>
            <a:r>
              <a:rPr lang="en-US" sz="3556" dirty="0" smtClean="0"/>
              <a:t/>
            </a:r>
            <a:br>
              <a:rPr lang="en-US" sz="3556" dirty="0" smtClean="0"/>
            </a:br>
            <a:r>
              <a:rPr lang="en-US" sz="3556" b="1" dirty="0" smtClean="0"/>
              <a:t>Ralph Waldo Emerson (1803 –1882)</a:t>
            </a:r>
            <a:r>
              <a:rPr lang="en-US" sz="3200" dirty="0" smtClean="0"/>
              <a:t/>
            </a:r>
            <a:br>
              <a:rPr lang="en-US" sz="3200" dirty="0" smtClean="0"/>
            </a:br>
            <a:r>
              <a:rPr lang="en-US" sz="3200" dirty="0" smtClean="0"/>
              <a:t/>
            </a:r>
            <a:br>
              <a:rPr lang="en-US" sz="3200" dirty="0" smtClean="0"/>
            </a:br>
            <a:r>
              <a:rPr lang="en-US" sz="3200" dirty="0" smtClean="0"/>
              <a:t>Emerson </a:t>
            </a:r>
            <a:r>
              <a:rPr lang="en-US" sz="3200" dirty="0" smtClean="0"/>
              <a:t>expressed better than others before him, America's freedom from customs, thoughts, and traditions of Europe, its energy, its opportunity to be great</a:t>
            </a:r>
            <a:br>
              <a:rPr lang="en-US" sz="3200" dirty="0" smtClean="0"/>
            </a:br>
            <a:r>
              <a:rPr lang="en-US" sz="3111" dirty="0" smtClean="0"/>
              <a:t/>
            </a:r>
            <a:br>
              <a:rPr lang="en-US" sz="3111" dirty="0" smtClean="0"/>
            </a:br>
            <a:r>
              <a:rPr lang="en-US" sz="2400" dirty="0" smtClean="0"/>
              <a:t/>
            </a:r>
            <a:br>
              <a:rPr lang="en-US" sz="2400" dirty="0" smtClean="0"/>
            </a:b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US" sz="2800" b="1" dirty="0" smtClean="0"/>
              <a:t>The Transcendentalist Club</a:t>
            </a:r>
            <a:br>
              <a:rPr lang="en-US" sz="2800" b="1" dirty="0" smtClean="0"/>
            </a:br>
            <a:r>
              <a:rPr lang="en-US" sz="2800" dirty="0" smtClean="0"/>
              <a:t> </a:t>
            </a:r>
            <a:br>
              <a:rPr lang="en-US" sz="2800" dirty="0" smtClean="0"/>
            </a:br>
            <a:r>
              <a:rPr lang="en-US" sz="2800" dirty="0" smtClean="0"/>
              <a:t>A club that met in Emerson's </a:t>
            </a:r>
            <a:r>
              <a:rPr lang="en-US" sz="2800" dirty="0" smtClean="0"/>
              <a:t>house every week:  </a:t>
            </a:r>
            <a:r>
              <a:rPr lang="en-US" sz="2800" dirty="0" smtClean="0"/>
              <a:t>ministers, radical educators</a:t>
            </a:r>
            <a:r>
              <a:rPr lang="en-US" sz="2800" dirty="0" smtClean="0"/>
              <a:t>, </a:t>
            </a:r>
            <a:r>
              <a:rPr lang="en-US" sz="2800" b="1" dirty="0" smtClean="0"/>
              <a:t>abolitionists</a:t>
            </a:r>
            <a:r>
              <a:rPr lang="en-US" sz="2800" dirty="0" smtClean="0"/>
              <a:t>, feminists, vegetarians, and </a:t>
            </a:r>
            <a:r>
              <a:rPr lang="en-US" sz="2800" b="1" dirty="0" smtClean="0"/>
              <a:t>utopians</a:t>
            </a:r>
            <a:r>
              <a:rPr lang="en-US" sz="2800" dirty="0" smtClean="0"/>
              <a:t> (Brook Farm</a:t>
            </a:r>
            <a:r>
              <a:rPr lang="en-US" sz="2800" dirty="0" smtClean="0"/>
              <a:t>).</a:t>
            </a:r>
            <a:br>
              <a:rPr lang="en-US" sz="2800" dirty="0" smtClean="0"/>
            </a:br>
            <a:r>
              <a:rPr lang="en-US" sz="2800" dirty="0" smtClean="0"/>
              <a:t/>
            </a:r>
            <a:br>
              <a:rPr lang="en-US" sz="2800" dirty="0" smtClean="0"/>
            </a:b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583362"/>
          </a:xfrm>
        </p:spPr>
        <p:txBody>
          <a:bodyPr>
            <a:normAutofit fontScale="90000"/>
          </a:bodyPr>
          <a:lstStyle/>
          <a:p>
            <a:pPr lvl="0"/>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In his speeches and essays, Emerson </a:t>
            </a:r>
            <a:r>
              <a:rPr lang="en-US" sz="2800" dirty="0" smtClean="0"/>
              <a:t>emphasized the connections between humans, nature, and the </a:t>
            </a:r>
            <a:r>
              <a:rPr lang="en-US" sz="2800" dirty="0" smtClean="0"/>
              <a:t>spiritual</a:t>
            </a:r>
            <a:br>
              <a:rPr lang="en-US" sz="2800" dirty="0" smtClean="0"/>
            </a:br>
            <a:r>
              <a:rPr lang="en-US" sz="2800" dirty="0" smtClean="0"/>
              <a:t/>
            </a:r>
            <a:br>
              <a:rPr lang="en-US" sz="2800" dirty="0" smtClean="0"/>
            </a:br>
            <a:r>
              <a:rPr lang="en-US" sz="2800" dirty="0" smtClean="0"/>
              <a:t>Emerson’s ideas </a:t>
            </a:r>
            <a:r>
              <a:rPr lang="en-US" sz="2800" dirty="0" smtClean="0"/>
              <a:t>influenced Thoreau, Melville, Whitman, Dickinson, Frost, and future generations of writers, thinkers, artists, students, activists, and also everyday </a:t>
            </a:r>
            <a:r>
              <a:rPr lang="en-US" sz="2800" dirty="0" smtClean="0"/>
              <a:t>people.</a:t>
            </a:r>
            <a:br>
              <a:rPr lang="en-US" sz="2800" dirty="0" smtClean="0"/>
            </a:br>
            <a:r>
              <a:rPr lang="en-US" sz="2800" dirty="0" smtClean="0"/>
              <a:t> </a:t>
            </a:r>
            <a:r>
              <a:rPr lang="en-US" sz="2800" dirty="0" smtClean="0"/>
              <a:t/>
            </a:r>
            <a:br>
              <a:rPr lang="en-US" sz="2800" dirty="0" smtClean="0"/>
            </a:br>
            <a:r>
              <a:rPr lang="en-US" sz="2800" dirty="0" smtClean="0"/>
              <a:t/>
            </a:r>
            <a:br>
              <a:rPr lang="en-US" sz="28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5410200"/>
          </a:xfrm>
        </p:spPr>
        <p:txBody>
          <a:bodyPr>
            <a:normAutofit/>
          </a:bodyPr>
          <a:lstStyle/>
          <a:p>
            <a:pPr lvl="0"/>
            <a:r>
              <a:rPr lang="en-US" sz="3111" dirty="0" smtClean="0"/>
              <a:t>Emerson was born in 1803 to a poor, but educated family and followed in father's footstep's to be a </a:t>
            </a:r>
            <a:r>
              <a:rPr lang="en-US" sz="3111" b="1" dirty="0" smtClean="0"/>
              <a:t>minister</a:t>
            </a:r>
            <a:r>
              <a:rPr lang="en-US" sz="3111" dirty="0" smtClean="0"/>
              <a:t> -- entered Harvard Divinity School at the age of 14</a:t>
            </a:r>
            <a:br>
              <a:rPr lang="en-US" sz="3111" dirty="0" smtClean="0"/>
            </a:br>
            <a:r>
              <a:rPr lang="en-US" sz="3111" dirty="0" smtClean="0"/>
              <a:t> </a:t>
            </a:r>
            <a:br>
              <a:rPr lang="en-US" sz="3111" dirty="0" smtClean="0"/>
            </a:br>
            <a:r>
              <a:rPr lang="en-US" sz="3111" dirty="0" smtClean="0"/>
              <a:t>His academic record at Harvard was so weak that upon graduation he failed to get a teaching post in the prestigious Boston Public Latin School.</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5410200"/>
          </a:xfrm>
        </p:spPr>
        <p:txBody>
          <a:bodyPr>
            <a:normAutofit/>
          </a:bodyPr>
          <a:lstStyle/>
          <a:p>
            <a:pPr lvl="0"/>
            <a:r>
              <a:rPr lang="en-US" sz="3200" dirty="0" smtClean="0"/>
              <a:t>He married Ellen Tucker -- she died 16 months later ~ </a:t>
            </a:r>
            <a:r>
              <a:rPr lang="en-US" sz="3200" b="1" dirty="0" smtClean="0"/>
              <a:t>grief led him to disbelief his religious upbringing</a:t>
            </a:r>
            <a:r>
              <a:rPr lang="en-US" sz="3200" dirty="0" smtClean="0"/>
              <a:t/>
            </a:r>
            <a:br>
              <a:rPr lang="en-US" sz="3200" dirty="0" smtClean="0"/>
            </a:br>
            <a:r>
              <a:rPr lang="en-US" sz="3200" dirty="0" smtClean="0"/>
              <a:t> </a:t>
            </a:r>
            <a:br>
              <a:rPr lang="en-US" sz="3200" dirty="0" smtClean="0"/>
            </a:br>
            <a:r>
              <a:rPr lang="en-US" sz="3200" dirty="0" smtClean="0"/>
              <a:t>He resigned, </a:t>
            </a:r>
            <a:r>
              <a:rPr lang="en-US" sz="3200" b="1" dirty="0" smtClean="0"/>
              <a:t>went off on an extended tour of Europe</a:t>
            </a:r>
            <a:r>
              <a:rPr lang="en-US" sz="3200" dirty="0" smtClean="0"/>
              <a:t>.  Upon return, he married Lydia Jackson in 1834 back in America</a:t>
            </a:r>
            <a:br>
              <a:rPr lang="en-US" sz="3200"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Urban.thmx</Template>
  <TotalTime>385</TotalTime>
  <Words>1044</Words>
  <Application>Microsoft Macintosh PowerPoint</Application>
  <PresentationFormat>On-screen Show (4:3)</PresentationFormat>
  <Paragraphs>16</Paragraphs>
  <Slides>16</Slides>
  <Notes>0</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Urban</vt:lpstr>
      <vt:lpstr>Transcendentalism:  The view that the basic truths of the universe lie beyond the knowledge we obtain from our senses. </vt:lpstr>
      <vt:lpstr>Transcendentalism:  Through our senses, we learn facts and laws of the physical world; but there is another realm of knowledge that TRANSCENDS (or goes beyond) what we learn, experience, or read about in books.   They believed in the spiritual unity of all forms of being ~ with God, humanity, and nature sharing a universal soul called the Over-Soul.</vt:lpstr>
      <vt:lpstr>Transcendental Values:  inspiration, insight, education, sought sublime, individualism, THE SELF, intuition, self-reliance, simplicity, Nature, independent thinking, non-conformity, the interconnections between all living things, self-knowledge, wisdom, optimism, distrusted institutions, distrusted society, &amp; distrusted big government </vt:lpstr>
      <vt:lpstr>Transcendentalism:  They believed physical facts of the natural world were the doorway to the spiritual world    </vt:lpstr>
      <vt:lpstr> Transcendental thought most clearly and forcefully expressed in Ralph Waldo Emerson and his disciple Henry David Thoreau.    Ralph Waldo Emerson (1803 –1882)  Emerson expressed better than others before him, America's freedom from customs, thoughts, and traditions of Europe, its energy, its opportunity to be great   </vt:lpstr>
      <vt:lpstr>The Transcendentalist Club   A club that met in Emerson's house every week:  ministers, radical educators, abolitionists, feminists, vegetarians, and utopians (Brook Farm).  </vt:lpstr>
      <vt:lpstr>   In his speeches and essays, Emerson emphasized the connections between humans, nature, and the spiritual  Emerson’s ideas influenced Thoreau, Melville, Whitman, Dickinson, Frost, and future generations of writers, thinkers, artists, students, activists, and also everyday people.        </vt:lpstr>
      <vt:lpstr>Emerson was born in 1803 to a poor, but educated family and followed in father's footstep's to be a minister -- entered Harvard Divinity School at the age of 14   His academic record at Harvard was so weak that upon graduation he failed to get a teaching post in the prestigious Boston Public Latin School. </vt:lpstr>
      <vt:lpstr>He married Ellen Tucker -- she died 16 months later ~ grief led him to disbelief his religious upbringing   He resigned, went off on an extended tour of Europe.  Upon return, he married Lydia Jackson in 1834 back in America  </vt:lpstr>
      <vt:lpstr>He began to lecture on the philosophy of history -- distinctly American: he denied the importance of the past, stressed native literature and ideas   1836 -- publication of "Nature," birth of his son Waldo, Transcendental Club   </vt:lpstr>
      <vt:lpstr>   Divinity School Address -- "cast behind . . . all conformity, and acquaint men at first hand with the Deity"  ~ banned for three decades as result   Concord became a center for truth-seeking youth, sought out Emerson as a kind of guru   After Waldo died in 1842 . . . Emerson never really emerged from his shell   </vt:lpstr>
      <vt:lpstr>     Henry David Thoreau  (1817-1862)   Thoreau not easy to pin down:  activist, poet, scholar, slacker, writer, hiker, environmentalist (fifty years before others), naturalist, abolitionist, prophet, conservative, liberal, carpenter, gardener, biologist, mason . . .     Thoreau’s ideas and actions influenced Ghandi, Martin Luther King, Jr., Nelson Mandela, Environmental movement, Civil Rights movement, Green Party, writers, students, activists . . .    </vt:lpstr>
      <vt:lpstr>     Henry David Thoreau  (1817-1862)   Thoreau not easy to pin down:  activist, poet, scholar, slacker, writer, hiker, environmentalist (fifty years before others), naturalist, abolitionist, prophet, conservative, liberal, carpenter, gardener, biologist, mason . . .     Thoreau’s ideas and actions influenced Ghandi, Martin Luther King, Jr., Nelson Mandela, Environmental movement, Civil Rights movement, Green Party, writers, students, activists . . .    </vt:lpstr>
      <vt:lpstr>     Thoreau is famous for living Emerson’s ideas in a cabin in the woods for two years   He wrote Walden which explains how and why he went to live as a recluse in a spartan cabin in the woods from 1845-1847.  Walden is perhaps the most influential non-fiction book in American history.     </vt:lpstr>
      <vt:lpstr>      Breaking the Law . . .   He spent a night in jail for refusing to pay his poll tax in protest of the Mexican War (which he thought was an attempt to extend American slave-owning territory; after this experience in jail he wrote “Civil Disobedience” in response.      </vt:lpstr>
      <vt:lpstr>        Emerson said the following @ Thoreau’s funeral: “He seemed born for great enterprise and for command, and I so much regret the loss of his rare powers of action, that I cannot help counting it a fault in him that he had no ambition.  [Lacking] this, instead of engineering for all America, he was the captain of the huckleberry party.”   The statement is ironic, b/c Emerson said, “To be great is to be misunderstood.”   Thoreau was never married       </vt:lpstr>
    </vt:vector>
  </TitlesOfParts>
  <Company>Saugatuck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the world's a stage, And all the men and women merely players, They have their exits and entrances, And one man in his time plays many parts, His acts being seven ages. </dc:title>
  <dc:creator>shawm00</dc:creator>
  <cp:lastModifiedBy>shawm00</cp:lastModifiedBy>
  <cp:revision>16</cp:revision>
  <dcterms:created xsi:type="dcterms:W3CDTF">2009-03-11T16:05:56Z</dcterms:created>
  <dcterms:modified xsi:type="dcterms:W3CDTF">2009-03-11T18:01:30Z</dcterms:modified>
</cp:coreProperties>
</file>